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312" r:id="rId2"/>
    <p:sldId id="349" r:id="rId3"/>
    <p:sldId id="350" r:id="rId4"/>
    <p:sldId id="351" r:id="rId5"/>
    <p:sldId id="257" r:id="rId6"/>
    <p:sldId id="352" r:id="rId7"/>
    <p:sldId id="353" r:id="rId8"/>
    <p:sldId id="328" r:id="rId9"/>
    <p:sldId id="354" r:id="rId10"/>
    <p:sldId id="289" r:id="rId11"/>
    <p:sldId id="323" r:id="rId12"/>
    <p:sldId id="355" r:id="rId13"/>
    <p:sldId id="362" r:id="rId14"/>
    <p:sldId id="367" r:id="rId15"/>
    <p:sldId id="372" r:id="rId16"/>
    <p:sldId id="361" r:id="rId17"/>
    <p:sldId id="373" r:id="rId18"/>
    <p:sldId id="364" r:id="rId19"/>
    <p:sldId id="371" r:id="rId20"/>
    <p:sldId id="366" r:id="rId21"/>
    <p:sldId id="359" r:id="rId22"/>
    <p:sldId id="35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nikowsky" initials="LNB" lastIdx="5" clrIdx="0">
    <p:extLst>
      <p:ext uri="{19B8F6BF-5375-455C-9EA6-DF929625EA0E}">
        <p15:presenceInfo xmlns:p15="http://schemas.microsoft.com/office/powerpoint/2012/main" userId="Laura Bonikowsky" providerId="None"/>
      </p:ext>
    </p:extLst>
  </p:cmAuthor>
  <p:cmAuthor id="2" name="Lindsay Elgersma" initials="LE" lastIdx="8" clrIdx="1">
    <p:extLst>
      <p:ext uri="{19B8F6BF-5375-455C-9EA6-DF929625EA0E}">
        <p15:presenceInfo xmlns:p15="http://schemas.microsoft.com/office/powerpoint/2012/main" userId="S::lindsay@elgersmaconsultingcom.onmicrosoft.com::edbf2e0c-64c3-45a2-89a1-0f3e576082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092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20" autoAdjust="0"/>
    <p:restoredTop sz="69099" autoAdjust="0"/>
  </p:normalViewPr>
  <p:slideViewPr>
    <p:cSldViewPr snapToGrid="0">
      <p:cViewPr varScale="1">
        <p:scale>
          <a:sx n="82" d="100"/>
          <a:sy n="82" d="100"/>
        </p:scale>
        <p:origin x="2056" y="160"/>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61" d="100"/>
          <a:sy n="61" d="100"/>
        </p:scale>
        <p:origin x="3168"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4DED018B-63AE-44BB-B311-756F935CE590}" type="datetimeFigureOut">
              <a:rPr lang="en-CA" smtClean="0"/>
              <a:t>2024-10-03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152B4D-80B6-452C-A7D7-277FD7B18C08}" type="slidenum">
              <a:rPr lang="en-CA" smtClean="0"/>
              <a:t>‹#›</a:t>
            </a:fld>
            <a:endParaRPr lang="en-CA"/>
          </a:p>
        </p:txBody>
      </p:sp>
    </p:spTree>
    <p:extLst>
      <p:ext uri="{BB962C8B-B14F-4D97-AF65-F5344CB8AC3E}">
        <p14:creationId xmlns:p14="http://schemas.microsoft.com/office/powerpoint/2010/main" val="1470372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youtube.com/shorts/yMiaeU22AVY"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1</a:t>
            </a:fld>
            <a:endParaRPr lang="en-CA" dirty="0"/>
          </a:p>
        </p:txBody>
      </p:sp>
    </p:spTree>
    <p:extLst>
      <p:ext uri="{BB962C8B-B14F-4D97-AF65-F5344CB8AC3E}">
        <p14:creationId xmlns:p14="http://schemas.microsoft.com/office/powerpoint/2010/main" val="1173012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mn-lt"/>
              </a:rPr>
              <a:t>What is Soil?</a:t>
            </a:r>
          </a:p>
          <a:p>
            <a:pPr marL="171450" indent="-171450">
              <a:lnSpc>
                <a:spcPct val="125000"/>
              </a:lnSpc>
              <a:spcBef>
                <a:spcPts val="1600"/>
              </a:spcBef>
              <a:buFont typeface="Arial" panose="020B0604020202020204" pitchFamily="34" charset="0"/>
              <a:buChar char="•"/>
            </a:pPr>
            <a:r>
              <a:rPr lang="en-US" sz="1200" dirty="0"/>
              <a:t>Soil is made up of minerals from broken-down rocks, air containing gases such as carbon dioxide and oxygen, water, and organic matter from decaying plants and animals. </a:t>
            </a:r>
          </a:p>
          <a:p>
            <a:pPr marL="171450" indent="-171450">
              <a:lnSpc>
                <a:spcPct val="125000"/>
              </a:lnSpc>
              <a:spcBef>
                <a:spcPts val="1600"/>
              </a:spcBef>
              <a:buFont typeface="Arial" panose="020B0604020202020204" pitchFamily="34" charset="0"/>
              <a:buChar char="•"/>
            </a:pPr>
            <a:r>
              <a:rPr lang="en-US" sz="1200" dirty="0"/>
              <a:t>The well-being of all plants and land-based animals depends on the complex processes that take place in soil. </a:t>
            </a:r>
          </a:p>
          <a:p>
            <a:pPr marL="171450" indent="-171450">
              <a:lnSpc>
                <a:spcPct val="125000"/>
              </a:lnSpc>
              <a:spcBef>
                <a:spcPts val="1600"/>
              </a:spcBef>
              <a:buFont typeface="Arial" panose="020B0604020202020204" pitchFamily="34" charset="0"/>
              <a:buChar char="•"/>
            </a:pPr>
            <a:r>
              <a:rPr lang="en-CA" i="0" dirty="0">
                <a:effectLst/>
                <a:latin typeface="Helvetica" pitchFamily="2" charset="0"/>
              </a:rPr>
              <a:t>Healthy soil is important for feeding plants that store carbon, filtering water, and controlling greenhouse gases.</a:t>
            </a:r>
          </a:p>
          <a:p>
            <a:pPr marL="171450" indent="-171450">
              <a:lnSpc>
                <a:spcPct val="125000"/>
              </a:lnSpc>
              <a:spcBef>
                <a:spcPts val="1600"/>
              </a:spcBef>
              <a:buFont typeface="Arial" panose="020B0604020202020204" pitchFamily="34" charset="0"/>
              <a:buChar char="•"/>
            </a:pPr>
            <a:r>
              <a:rPr lang="en-US" sz="1200" dirty="0"/>
              <a:t>To grow healthy crops, you need healthy soil. What do we mean by that? </a:t>
            </a:r>
          </a:p>
        </p:txBody>
      </p:sp>
      <p:sp>
        <p:nvSpPr>
          <p:cNvPr id="4" name="Slide Number Placeholder 3"/>
          <p:cNvSpPr>
            <a:spLocks noGrp="1"/>
          </p:cNvSpPr>
          <p:nvPr>
            <p:ph type="sldNum" sz="quarter" idx="5"/>
          </p:nvPr>
        </p:nvSpPr>
        <p:spPr/>
        <p:txBody>
          <a:bodyPr/>
          <a:lstStyle/>
          <a:p>
            <a:fld id="{A1152B4D-80B6-452C-A7D7-277FD7B18C08}" type="slidenum">
              <a:rPr lang="en-CA" smtClean="0"/>
              <a:t>10</a:t>
            </a:fld>
            <a:endParaRPr lang="en-CA" dirty="0"/>
          </a:p>
        </p:txBody>
      </p:sp>
    </p:spTree>
    <p:extLst>
      <p:ext uri="{BB962C8B-B14F-4D97-AF65-F5344CB8AC3E}">
        <p14:creationId xmlns:p14="http://schemas.microsoft.com/office/powerpoint/2010/main" val="17395605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mn-lt"/>
              </a:rPr>
              <a:t>Healthy Soil</a:t>
            </a:r>
          </a:p>
          <a:p>
            <a:pPr marL="171450" indent="-171450">
              <a:lnSpc>
                <a:spcPct val="125000"/>
              </a:lnSpc>
              <a:spcBef>
                <a:spcPts val="1600"/>
              </a:spcBef>
              <a:buFont typeface="Arial" panose="020B0604020202020204" pitchFamily="34" charset="0"/>
              <a:buChar char="•"/>
            </a:pPr>
            <a:r>
              <a:rPr lang="en-US" sz="1200" dirty="0"/>
              <a:t>Healthy soil has high soil biodiversity, which means the number of living things or organisms in it, such as earthworms, insects, microbes, and plant roots. They all contribute toward the ecosystem in the soil. </a:t>
            </a:r>
          </a:p>
          <a:p>
            <a:pPr marL="171450" indent="-171450">
              <a:lnSpc>
                <a:spcPct val="125000"/>
              </a:lnSpc>
              <a:spcBef>
                <a:spcPts val="1600"/>
              </a:spcBef>
              <a:buFont typeface="Arial" panose="020B0604020202020204" pitchFamily="34" charset="0"/>
              <a:buChar char="•"/>
            </a:pPr>
            <a:r>
              <a:rPr lang="en-US" sz="1200" dirty="0"/>
              <a:t>Did you know soil is home to a quarter of our planet’s biodiversity? It is one of nature’s most complex ecosystems and one of the most diverse habitats on earth; </a:t>
            </a:r>
            <a:r>
              <a:rPr lang="en-US" sz="1800" dirty="0">
                <a:solidFill>
                  <a:srgbClr val="000000"/>
                </a:solidFill>
                <a:latin typeface="Segoe UI" panose="020B0502040204020203" pitchFamily="34" charset="0"/>
              </a:rPr>
              <a:t>just one teaspoon of healthy soil can contain more living organisms than there are people living on earth! </a:t>
            </a:r>
            <a:endParaRPr lang="en-US"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11</a:t>
            </a:fld>
            <a:endParaRPr lang="en-CA" dirty="0"/>
          </a:p>
        </p:txBody>
      </p:sp>
    </p:spTree>
    <p:extLst>
      <p:ext uri="{BB962C8B-B14F-4D97-AF65-F5344CB8AC3E}">
        <p14:creationId xmlns:p14="http://schemas.microsoft.com/office/powerpoint/2010/main" val="1984154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12</a:t>
            </a:fld>
            <a:endParaRPr lang="en-CA"/>
          </a:p>
        </p:txBody>
      </p:sp>
    </p:spTree>
    <p:extLst>
      <p:ext uri="{BB962C8B-B14F-4D97-AF65-F5344CB8AC3E}">
        <p14:creationId xmlns:p14="http://schemas.microsoft.com/office/powerpoint/2010/main" val="1034444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is Soil Health?</a:t>
            </a:r>
          </a:p>
          <a:p>
            <a:r>
              <a:rPr lang="en-US" dirty="0"/>
              <a:t>Watch this video to learn what soil health means and discover the “critters” living in it.</a:t>
            </a:r>
          </a:p>
          <a:p>
            <a:r>
              <a:rPr lang="en-US" dirty="0"/>
              <a:t>https://www.youtube.com/watch?v=l0oj3YJ28YY&amp;t=171s</a:t>
            </a:r>
          </a:p>
          <a:p>
            <a:endParaRPr lang="en-US" dirty="0"/>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13</a:t>
            </a:fld>
            <a:endParaRPr lang="en-CA"/>
          </a:p>
        </p:txBody>
      </p:sp>
    </p:spTree>
    <p:extLst>
      <p:ext uri="{BB962C8B-B14F-4D97-AF65-F5344CB8AC3E}">
        <p14:creationId xmlns:p14="http://schemas.microsoft.com/office/powerpoint/2010/main" val="3912423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Brainstorm with students – what are living components of soil?  Use this space to record ideas. </a:t>
            </a:r>
          </a:p>
          <a:p>
            <a:endParaRPr lang="en-CA" dirty="0"/>
          </a:p>
          <a:p>
            <a:r>
              <a:rPr lang="en-CA" dirty="0"/>
              <a:t>As an extension activity, you could introduce this aspect of the lesson with Good in Every Grain’s Draw With Rob, Episode 2, Wiggly Worm</a:t>
            </a:r>
          </a:p>
          <a:p>
            <a:r>
              <a:rPr lang="en-CA" dirty="0"/>
              <a:t>https://goodineverygrain.ca/draw-with-rob/</a:t>
            </a:r>
          </a:p>
          <a:p>
            <a:r>
              <a:rPr lang="en-CA" dirty="0"/>
              <a:t> </a:t>
            </a:r>
          </a:p>
        </p:txBody>
      </p:sp>
      <p:sp>
        <p:nvSpPr>
          <p:cNvPr id="4" name="Slide Number Placeholder 3"/>
          <p:cNvSpPr>
            <a:spLocks noGrp="1"/>
          </p:cNvSpPr>
          <p:nvPr>
            <p:ph type="sldNum" sz="quarter" idx="5"/>
          </p:nvPr>
        </p:nvSpPr>
        <p:spPr/>
        <p:txBody>
          <a:bodyPr/>
          <a:lstStyle/>
          <a:p>
            <a:fld id="{A1152B4D-80B6-452C-A7D7-277FD7B18C08}" type="slidenum">
              <a:rPr lang="en-CA" smtClean="0"/>
              <a:t>14</a:t>
            </a:fld>
            <a:endParaRPr lang="en-CA"/>
          </a:p>
        </p:txBody>
      </p:sp>
    </p:spTree>
    <p:extLst>
      <p:ext uri="{BB962C8B-B14F-4D97-AF65-F5344CB8AC3E}">
        <p14:creationId xmlns:p14="http://schemas.microsoft.com/office/powerpoint/2010/main" val="3752136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 an extension activity, you could introduce this aspect of the lesson with Good in Every Grain’s Draw With Rob, Episode 2, Wiggly Worm</a:t>
            </a:r>
          </a:p>
          <a:p>
            <a:r>
              <a:rPr lang="en-CA" dirty="0"/>
              <a:t>https://goodineverygrain.ca/draw-with-rob/</a:t>
            </a:r>
          </a:p>
          <a:p>
            <a:r>
              <a:rPr lang="en-CA" dirty="0"/>
              <a:t> </a:t>
            </a:r>
          </a:p>
        </p:txBody>
      </p:sp>
      <p:sp>
        <p:nvSpPr>
          <p:cNvPr id="4" name="Slide Number Placeholder 3"/>
          <p:cNvSpPr>
            <a:spLocks noGrp="1"/>
          </p:cNvSpPr>
          <p:nvPr>
            <p:ph type="sldNum" sz="quarter" idx="5"/>
          </p:nvPr>
        </p:nvSpPr>
        <p:spPr/>
        <p:txBody>
          <a:bodyPr/>
          <a:lstStyle/>
          <a:p>
            <a:fld id="{A1152B4D-80B6-452C-A7D7-277FD7B18C08}" type="slidenum">
              <a:rPr lang="en-CA" smtClean="0"/>
              <a:t>15</a:t>
            </a:fld>
            <a:endParaRPr lang="en-CA"/>
          </a:p>
        </p:txBody>
      </p:sp>
    </p:spTree>
    <p:extLst>
      <p:ext uri="{BB962C8B-B14F-4D97-AF65-F5344CB8AC3E}">
        <p14:creationId xmlns:p14="http://schemas.microsoft.com/office/powerpoint/2010/main" val="9990083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Brainstorm: What are non-living components of soil? Use this space to record your ideas. </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16</a:t>
            </a:fld>
            <a:endParaRPr lang="en-CA"/>
          </a:p>
        </p:txBody>
      </p:sp>
    </p:spTree>
    <p:extLst>
      <p:ext uri="{BB962C8B-B14F-4D97-AF65-F5344CB8AC3E}">
        <p14:creationId xmlns:p14="http://schemas.microsoft.com/office/powerpoint/2010/main" val="22095647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64FE6-5553-3127-24F3-5D5EB8E2A9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C82F34-511C-2967-D78D-F1EFE769CEC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917BDD-396F-949A-A7CA-11C8CDFF8C40}"/>
              </a:ext>
            </a:extLst>
          </p:cNvPr>
          <p:cNvSpPr>
            <a:spLocks noGrp="1"/>
          </p:cNvSpPr>
          <p:nvPr>
            <p:ph type="body" idx="1"/>
          </p:nvPr>
        </p:nvSpPr>
        <p:spPr/>
        <p:txBody>
          <a:bodyPr/>
          <a:lstStyle/>
          <a:p>
            <a:r>
              <a:rPr lang="en-US" dirty="0"/>
              <a:t>Brainstorm: What are non-living components of soil? Use this space to record your ideas. </a:t>
            </a:r>
            <a:endParaRPr lang="en-CA" dirty="0"/>
          </a:p>
        </p:txBody>
      </p:sp>
      <p:sp>
        <p:nvSpPr>
          <p:cNvPr id="4" name="Slide Number Placeholder 3">
            <a:extLst>
              <a:ext uri="{FF2B5EF4-FFF2-40B4-BE49-F238E27FC236}">
                <a16:creationId xmlns:a16="http://schemas.microsoft.com/office/drawing/2014/main" id="{98150D88-582A-05FD-DF90-AB1044AC65F0}"/>
              </a:ext>
            </a:extLst>
          </p:cNvPr>
          <p:cNvSpPr>
            <a:spLocks noGrp="1"/>
          </p:cNvSpPr>
          <p:nvPr>
            <p:ph type="sldNum" sz="quarter" idx="5"/>
          </p:nvPr>
        </p:nvSpPr>
        <p:spPr/>
        <p:txBody>
          <a:bodyPr/>
          <a:lstStyle/>
          <a:p>
            <a:fld id="{A1152B4D-80B6-452C-A7D7-277FD7B18C08}" type="slidenum">
              <a:rPr lang="en-CA" smtClean="0"/>
              <a:t>17</a:t>
            </a:fld>
            <a:endParaRPr lang="en-CA"/>
          </a:p>
        </p:txBody>
      </p:sp>
    </p:spTree>
    <p:extLst>
      <p:ext uri="{BB962C8B-B14F-4D97-AF65-F5344CB8AC3E}">
        <p14:creationId xmlns:p14="http://schemas.microsoft.com/office/powerpoint/2010/main" val="38609137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0" i="0" u="none" strike="noStrike" dirty="0">
                <a:solidFill>
                  <a:srgbClr val="000000"/>
                </a:solidFill>
                <a:effectLst/>
                <a:latin typeface="Open Sans Light" panose="020B0606030504020204" pitchFamily="34" charset="0"/>
              </a:rPr>
              <a:t>There are THREE action opportunities in this lesson. You will not have time for all of them in one lesson.  These slides are editable so you can decide what is going to work best for your class.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0" i="0" u="none" strike="noStrike" dirty="0">
                <a:solidFill>
                  <a:srgbClr val="000000"/>
                </a:solidFill>
                <a:effectLst/>
                <a:latin typeface="Open Sans Light" panose="020B0606030504020204" pitchFamily="34" charset="0"/>
              </a:rPr>
              <a:t>Action 1: Worm Survey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0" i="0" u="none" strike="noStrike" dirty="0">
                <a:solidFill>
                  <a:srgbClr val="000000"/>
                </a:solidFill>
                <a:effectLst/>
                <a:latin typeface="Open Sans Light" panose="020B0606030504020204" pitchFamily="34" charset="0"/>
              </a:rPr>
              <a:t>Action 2: Composting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0" i="0" u="none" strike="noStrike" dirty="0">
                <a:solidFill>
                  <a:srgbClr val="000000"/>
                </a:solidFill>
                <a:effectLst/>
                <a:latin typeface="Open Sans Light" panose="020B0606030504020204" pitchFamily="34" charset="0"/>
              </a:rPr>
              <a:t>Action 3: Underwear Test</a:t>
            </a:r>
          </a:p>
          <a:p>
            <a:endParaRPr lang="en-US" dirty="0"/>
          </a:p>
          <a:p>
            <a:r>
              <a:rPr lang="en-US" dirty="0"/>
              <a:t>-----------</a:t>
            </a:r>
          </a:p>
          <a:p>
            <a:r>
              <a:rPr lang="en-US" b="1" dirty="0"/>
              <a:t>Action 1: Worm Survey </a:t>
            </a:r>
          </a:p>
          <a:p>
            <a:r>
              <a:rPr lang="en-US" dirty="0"/>
              <a:t>An investigation for students is a worm survey. This brief video shows how worms help soil.</a:t>
            </a:r>
          </a:p>
          <a:p>
            <a:r>
              <a:rPr lang="en-US" sz="1200" dirty="0">
                <a:hlinkClick r:id="rId3"/>
              </a:rPr>
              <a:t>https://www.youtube.com/shorts/yMiaeU22AVY</a:t>
            </a:r>
            <a:endParaRPr lang="en-US" dirty="0"/>
          </a:p>
          <a:p>
            <a:endParaRPr lang="en-US" dirty="0"/>
          </a:p>
          <a:p>
            <a:r>
              <a:rPr lang="en-US" dirty="0"/>
              <a:t>The number of worms in a soil sample is an indication of soil health.  Students can also mark down other signs of life – centipedes, etc.  This activity can be done as a whole-class investigation or in business groups.</a:t>
            </a:r>
          </a:p>
          <a:p>
            <a:endParaRPr lang="en-US" dirty="0"/>
          </a:p>
          <a:p>
            <a:r>
              <a:rPr lang="en-US" dirty="0"/>
              <a:t>Steps 1: Cut out two equally sized squares of earth from different places (either two areas of the school grounds, or locations like school and home).  </a:t>
            </a:r>
          </a:p>
          <a:p>
            <a:endParaRPr lang="en-US" dirty="0"/>
          </a:p>
          <a:p>
            <a:r>
              <a:rPr lang="en-US" dirty="0"/>
              <a:t>Step 2: Count the number of worms</a:t>
            </a:r>
          </a:p>
          <a:p>
            <a:endParaRPr lang="en-US" dirty="0"/>
          </a:p>
          <a:p>
            <a:r>
              <a:rPr lang="en-US" dirty="0"/>
              <a:t>Step 3:  Have students create a bar graph of the number of worms they find in each sample. If you are seeing other signs of health, they could also add these findings.</a:t>
            </a:r>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18</a:t>
            </a:fld>
            <a:endParaRPr lang="en-CA"/>
          </a:p>
        </p:txBody>
      </p:sp>
    </p:spTree>
    <p:extLst>
      <p:ext uri="{BB962C8B-B14F-4D97-AF65-F5344CB8AC3E}">
        <p14:creationId xmlns:p14="http://schemas.microsoft.com/office/powerpoint/2010/main" val="21353892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25000"/>
              </a:lnSpc>
              <a:spcBef>
                <a:spcPts val="2400"/>
              </a:spcBef>
              <a:buFont typeface="Arial" panose="020B0604020202020204" pitchFamily="34" charset="0"/>
              <a:buNone/>
            </a:pPr>
            <a:r>
              <a:rPr lang="en-US" sz="1200" dirty="0"/>
              <a:t>This will work well if you are doing this soil lesson when the ground is cold or frozen.</a:t>
            </a:r>
          </a:p>
          <a:p>
            <a:pPr marL="0" indent="0">
              <a:lnSpc>
                <a:spcPct val="125000"/>
              </a:lnSpc>
              <a:spcBef>
                <a:spcPts val="2400"/>
              </a:spcBef>
              <a:buFont typeface="Arial" panose="020B0604020202020204" pitchFamily="34" charset="0"/>
              <a:buNone/>
            </a:pPr>
            <a:endParaRPr lang="en-US" sz="1200" dirty="0"/>
          </a:p>
          <a:p>
            <a:pPr marL="0" indent="0">
              <a:lnSpc>
                <a:spcPct val="125000"/>
              </a:lnSpc>
              <a:spcBef>
                <a:spcPts val="2400"/>
              </a:spcBef>
              <a:buFont typeface="Arial" panose="020B0604020202020204" pitchFamily="34" charset="0"/>
              <a:buNone/>
            </a:pPr>
            <a:r>
              <a:rPr lang="en-US" sz="1200" dirty="0"/>
              <a:t>There are lots of instructions on YouTube for making a classroom composter, some more complicated than others. This is a simple alternative:</a:t>
            </a:r>
          </a:p>
          <a:p>
            <a:pPr marL="171450" indent="-171450">
              <a:lnSpc>
                <a:spcPct val="125000"/>
              </a:lnSpc>
              <a:spcBef>
                <a:spcPts val="2400"/>
              </a:spcBef>
              <a:buFont typeface="Arial" panose="020B0604020202020204" pitchFamily="34" charset="0"/>
              <a:buChar char="•"/>
            </a:pPr>
            <a:r>
              <a:rPr lang="en-US" sz="1200" dirty="0"/>
              <a:t>Making a mini composter using a 2 L bottle containing soil and organic waste (lid on). Leave it in direct sunlight for 8 weeks.</a:t>
            </a:r>
          </a:p>
          <a:p>
            <a:pPr marL="171450" indent="-171450">
              <a:lnSpc>
                <a:spcPct val="125000"/>
              </a:lnSpc>
              <a:spcBef>
                <a:spcPts val="2400"/>
              </a:spcBef>
              <a:buFont typeface="Arial" panose="020B0604020202020204" pitchFamily="34" charset="0"/>
              <a:buChar char="•"/>
            </a:pPr>
            <a:r>
              <a:rPr lang="en-US" sz="1200" dirty="0"/>
              <a:t>Investigate the benefits of composting and design a poster about why it is important to your city and the food you eat.</a:t>
            </a:r>
          </a:p>
          <a:p>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19</a:t>
            </a:fld>
            <a:endParaRPr lang="en-CA"/>
          </a:p>
        </p:txBody>
      </p:sp>
    </p:spTree>
    <p:extLst>
      <p:ext uri="{BB962C8B-B14F-4D97-AF65-F5344CB8AC3E}">
        <p14:creationId xmlns:p14="http://schemas.microsoft.com/office/powerpoint/2010/main" val="541105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a:t>
            </a:fld>
            <a:endParaRPr lang="en-CA"/>
          </a:p>
        </p:txBody>
      </p:sp>
    </p:spTree>
    <p:extLst>
      <p:ext uri="{BB962C8B-B14F-4D97-AF65-F5344CB8AC3E}">
        <p14:creationId xmlns:p14="http://schemas.microsoft.com/office/powerpoint/2010/main" val="388561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underwear test!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How does it work?  Just buy two pairs of cheap cotton underwear, bury them in separate locations, and dig them up after at least 60 days (works best in spring – April to June). </a:t>
            </a:r>
            <a:r>
              <a:rPr lang="en-US" sz="1800" dirty="0">
                <a:solidFill>
                  <a:srgbClr val="000000"/>
                </a:solidFill>
                <a:latin typeface="Adobe Clean DC"/>
              </a:rPr>
              <a:t>It’s the quick and dirty way to test the microbial activity in the soil. The microbial organisms will eat the cotton part of the underwear but will leave behind any synthetic materials (i.e. an elastic waistband). The more the underwear is deteriorated, the more microbial activity is present, and the healthier your soil is! </a:t>
            </a:r>
            <a:endParaRPr lang="en-US" b="0" i="0" dirty="0">
              <a:solidFill>
                <a:srgbClr val="1F1F1F"/>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F1F1F"/>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F1F1F"/>
                </a:solidFill>
                <a:effectLst/>
                <a:latin typeface="Arial" panose="020B0604020202020204" pitchFamily="34" charset="0"/>
              </a:rPr>
              <a:t>Recommendation: Select two sites – one that you suspect will have more and less healthy soil. Test it out.  When selecting underwear to burry, choose cotton underwear.  In this case, the thinner the better.  Your will get a more dramatic result.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F1F1F"/>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F1F1F"/>
                </a:solidFill>
                <a:effectLst/>
                <a:latin typeface="Arial" panose="020B0604020202020204" pitchFamily="34" charset="0"/>
              </a:rPr>
              <a:t>We would love to see what you’ve learned! </a:t>
            </a:r>
            <a:r>
              <a:rPr lang="en-US" sz="1800" dirty="0">
                <a:solidFill>
                  <a:srgbClr val="000000"/>
                </a:solidFill>
                <a:effectLst/>
                <a:latin typeface="Century Gothic" panose="020B0502020202020204" pitchFamily="34" charset="0"/>
                <a:ea typeface="Calibri" panose="020F0502020204030204" pitchFamily="34" charset="0"/>
                <a:cs typeface="Times New Roman" panose="02020603050405020304" pitchFamily="18" charset="0"/>
              </a:rPr>
              <a:t>Post your results on Facebook, Instagram, Twitter or Tik Tok and tag us! @GoodinEveryGrain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br>
              <a:rPr lang="en-CA" b="0" i="0" dirty="0">
                <a:solidFill>
                  <a:srgbClr val="1F1F1F"/>
                </a:solidFill>
                <a:effectLst/>
                <a:latin typeface="Arial" panose="020B0604020202020204" pitchFamily="34" charset="0"/>
              </a:rPr>
            </a:br>
            <a:endParaRPr lang="en-CA" b="0" i="0" dirty="0">
              <a:solidFill>
                <a:srgbClr val="1F1F1F"/>
              </a:solidFill>
              <a:effectLst/>
              <a:latin typeface="Arial" panose="020B0604020202020204" pitchFamily="34"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20</a:t>
            </a:fld>
            <a:endParaRPr lang="en-CA"/>
          </a:p>
        </p:txBody>
      </p:sp>
    </p:spTree>
    <p:extLst>
      <p:ext uri="{BB962C8B-B14F-4D97-AF65-F5344CB8AC3E}">
        <p14:creationId xmlns:p14="http://schemas.microsoft.com/office/powerpoint/2010/main" val="40558743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Thought prompts:</a:t>
            </a:r>
          </a:p>
          <a:p>
            <a:r>
              <a:rPr lang="en-US" dirty="0"/>
              <a:t>Students dug up the ground to look for worms. Would a farmer do that too?</a:t>
            </a:r>
          </a:p>
          <a:p>
            <a:r>
              <a:rPr lang="en-US" dirty="0"/>
              <a:t>A farm has parts of plants (leaves, stalks, pods, stems etc.)  left over after a harvest. Would that make compost?</a:t>
            </a:r>
          </a:p>
          <a:p>
            <a:r>
              <a:rPr lang="en-US" dirty="0"/>
              <a:t>Soil is not a renewable resource. If we put a building on healthy soil, that soil is lost to us for growing food. </a:t>
            </a:r>
          </a:p>
        </p:txBody>
      </p:sp>
      <p:sp>
        <p:nvSpPr>
          <p:cNvPr id="4" name="Slide Number Placeholder 3"/>
          <p:cNvSpPr>
            <a:spLocks noGrp="1"/>
          </p:cNvSpPr>
          <p:nvPr>
            <p:ph type="sldNum" sz="quarter" idx="5"/>
          </p:nvPr>
        </p:nvSpPr>
        <p:spPr/>
        <p:txBody>
          <a:bodyPr/>
          <a:lstStyle/>
          <a:p>
            <a:fld id="{A1152B4D-80B6-452C-A7D7-277FD7B18C08}" type="slidenum">
              <a:rPr lang="en-CA" smtClean="0"/>
              <a:t>21</a:t>
            </a:fld>
            <a:endParaRPr lang="en-CA"/>
          </a:p>
        </p:txBody>
      </p:sp>
    </p:spTree>
    <p:extLst>
      <p:ext uri="{BB962C8B-B14F-4D97-AF65-F5344CB8AC3E}">
        <p14:creationId xmlns:p14="http://schemas.microsoft.com/office/powerpoint/2010/main" val="824276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dirty="0">
                <a:solidFill>
                  <a:srgbClr val="000000"/>
                </a:solidFill>
                <a:effectLst/>
                <a:latin typeface="Helvetica" pitchFamily="2" charset="0"/>
              </a:rPr>
              <a:t>Science &amp; Technology Curriculum </a:t>
            </a:r>
            <a:endParaRPr lang="en-CA" dirty="0">
              <a:solidFill>
                <a:srgbClr val="000000"/>
              </a:solidFill>
              <a:effectLst/>
              <a:latin typeface="Helvetica" pitchFamily="2" charset="0"/>
            </a:endParaRPr>
          </a:p>
          <a:p>
            <a:r>
              <a:rPr lang="en-CA" b="1" dirty="0">
                <a:solidFill>
                  <a:srgbClr val="000000"/>
                </a:solidFill>
                <a:effectLst/>
                <a:latin typeface="Helvetica" pitchFamily="2" charset="0"/>
              </a:rPr>
              <a:t>Strand E Soils in the Environment</a:t>
            </a:r>
            <a:endParaRPr lang="en-CA" dirty="0">
              <a:solidFill>
                <a:srgbClr val="000000"/>
              </a:solidFill>
              <a:effectLst/>
              <a:latin typeface="Helvetica" pitchFamily="2" charset="0"/>
            </a:endParaRPr>
          </a:p>
          <a:p>
            <a:r>
              <a:rPr lang="en-CA" b="1" dirty="0">
                <a:solidFill>
                  <a:srgbClr val="000000"/>
                </a:solidFill>
                <a:effectLst/>
                <a:latin typeface="Helvetica" pitchFamily="2" charset="0"/>
              </a:rPr>
              <a:t>E1.1</a:t>
            </a:r>
            <a:r>
              <a:rPr lang="en-CA" dirty="0">
                <a:solidFill>
                  <a:srgbClr val="000000"/>
                </a:solidFill>
                <a:effectLst/>
                <a:latin typeface="Helvetica" pitchFamily="2" charset="0"/>
              </a:rPr>
              <a:t> Assess the importance of soils for society and the environment </a:t>
            </a:r>
          </a:p>
          <a:p>
            <a:r>
              <a:rPr lang="en-CA" b="1" dirty="0">
                <a:solidFill>
                  <a:srgbClr val="000000"/>
                </a:solidFill>
                <a:effectLst/>
                <a:latin typeface="Helvetica" pitchFamily="2" charset="0"/>
              </a:rPr>
              <a:t>E2.1</a:t>
            </a:r>
            <a:r>
              <a:rPr lang="en-CA" dirty="0">
                <a:solidFill>
                  <a:srgbClr val="000000"/>
                </a:solidFill>
                <a:effectLst/>
                <a:latin typeface="Helvetica" pitchFamily="2" charset="0"/>
              </a:rPr>
              <a:t> Identify the living and non-living components of soil, and describe the characteristics of healthy soil </a:t>
            </a:r>
          </a:p>
          <a:p>
            <a:r>
              <a:rPr lang="en-CA" b="1" dirty="0">
                <a:solidFill>
                  <a:srgbClr val="000000"/>
                </a:solidFill>
                <a:effectLst/>
                <a:latin typeface="Helvetica" pitchFamily="2" charset="0"/>
              </a:rPr>
              <a:t>E2.2</a:t>
            </a:r>
            <a:r>
              <a:rPr lang="en-CA" dirty="0">
                <a:solidFill>
                  <a:srgbClr val="000000"/>
                </a:solidFill>
                <a:effectLst/>
                <a:latin typeface="Helvetica" pitchFamily="2" charset="0"/>
              </a:rPr>
              <a:t> Identify different substances that are commonly added to, or absorbed by, the soil, and describe their effects on soil health </a:t>
            </a:r>
          </a:p>
          <a:p>
            <a:r>
              <a:rPr lang="en-CA" b="1" dirty="0">
                <a:solidFill>
                  <a:srgbClr val="000000"/>
                </a:solidFill>
                <a:effectLst/>
                <a:latin typeface="Helvetica" pitchFamily="2" charset="0"/>
              </a:rPr>
              <a:t>E2.3</a:t>
            </a:r>
            <a:r>
              <a:rPr lang="en-CA" dirty="0">
                <a:solidFill>
                  <a:srgbClr val="000000"/>
                </a:solidFill>
                <a:effectLst/>
                <a:latin typeface="Helvetica" pitchFamily="2" charset="0"/>
              </a:rPr>
              <a:t> Examine different types of soils found in Ontario, and describe how different soils are suited to growing different types of food, including crops </a:t>
            </a:r>
          </a:p>
          <a:p>
            <a:r>
              <a:rPr lang="en-CA" b="1" dirty="0">
                <a:solidFill>
                  <a:srgbClr val="000000"/>
                </a:solidFill>
                <a:effectLst/>
                <a:latin typeface="Helvetica" pitchFamily="2" charset="0"/>
              </a:rPr>
              <a:t>E2.5</a:t>
            </a:r>
            <a:r>
              <a:rPr lang="en-CA" dirty="0">
                <a:solidFill>
                  <a:srgbClr val="000000"/>
                </a:solidFill>
                <a:effectLst/>
                <a:latin typeface="Helvetica" pitchFamily="2" charset="0"/>
              </a:rPr>
              <a:t> Identify various strategies used to maintain and improve soil health in Ontario </a:t>
            </a:r>
          </a:p>
          <a:p>
            <a:r>
              <a:rPr lang="en-CA" b="1" dirty="0">
                <a:solidFill>
                  <a:srgbClr val="000000"/>
                </a:solidFill>
                <a:effectLst/>
                <a:latin typeface="Helvetica" pitchFamily="2" charset="0"/>
              </a:rPr>
              <a:t>E2.6</a:t>
            </a:r>
            <a:r>
              <a:rPr lang="en-CA" dirty="0">
                <a:solidFill>
                  <a:srgbClr val="000000"/>
                </a:solidFill>
                <a:effectLst/>
                <a:latin typeface="Helvetica" pitchFamily="2" charset="0"/>
              </a:rPr>
              <a:t> Describe the process of composting, and explain some benefits of composting </a:t>
            </a:r>
          </a:p>
          <a:p>
            <a:r>
              <a:rPr lang="en-CA" b="1" dirty="0">
                <a:solidFill>
                  <a:srgbClr val="000000"/>
                </a:solidFill>
                <a:effectLst/>
                <a:latin typeface="Helvetica" pitchFamily="2" charset="0"/>
              </a:rPr>
              <a:t> </a:t>
            </a:r>
            <a:endParaRPr lang="en-CA" dirty="0">
              <a:solidFill>
                <a:srgbClr val="000000"/>
              </a:solidFill>
              <a:effectLst/>
              <a:latin typeface="Helvetica" pitchFamily="2" charset="0"/>
            </a:endParaRPr>
          </a:p>
          <a:p>
            <a:r>
              <a:rPr lang="en-CA" b="1" dirty="0">
                <a:solidFill>
                  <a:srgbClr val="000000"/>
                </a:solidFill>
                <a:effectLst/>
                <a:latin typeface="Helvetica" pitchFamily="2" charset="0"/>
              </a:rPr>
              <a:t>Agriculture/Agri-Food Themes</a:t>
            </a:r>
            <a:endParaRPr lang="en-CA" dirty="0">
              <a:solidFill>
                <a:srgbClr val="000000"/>
              </a:solidFill>
              <a:effectLst/>
              <a:latin typeface="Helvetica" pitchFamily="2" charset="0"/>
            </a:endParaRPr>
          </a:p>
          <a:p>
            <a:r>
              <a:rPr lang="en-CA" dirty="0">
                <a:solidFill>
                  <a:srgbClr val="000000"/>
                </a:solidFill>
                <a:effectLst/>
                <a:latin typeface="Helvetica" pitchFamily="2" charset="0"/>
              </a:rPr>
              <a:t>·       Soil literally impacts every bite we take. </a:t>
            </a:r>
          </a:p>
          <a:p>
            <a:r>
              <a:rPr lang="en-CA" dirty="0">
                <a:solidFill>
                  <a:srgbClr val="000000"/>
                </a:solidFill>
                <a:effectLst/>
                <a:latin typeface="Helvetica" pitchFamily="2" charset="0"/>
              </a:rPr>
              <a:t>Soil health is a crucial component of agriculture. </a:t>
            </a:r>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3</a:t>
            </a:fld>
            <a:endParaRPr lang="en-CA"/>
          </a:p>
        </p:txBody>
      </p:sp>
    </p:spTree>
    <p:extLst>
      <p:ext uri="{BB962C8B-B14F-4D97-AF65-F5344CB8AC3E}">
        <p14:creationId xmlns:p14="http://schemas.microsoft.com/office/powerpoint/2010/main" val="14252267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4</a:t>
            </a:fld>
            <a:endParaRPr lang="en-CA" dirty="0"/>
          </a:p>
        </p:txBody>
      </p:sp>
    </p:spTree>
    <p:extLst>
      <p:ext uri="{BB962C8B-B14F-4D97-AF65-F5344CB8AC3E}">
        <p14:creationId xmlns:p14="http://schemas.microsoft.com/office/powerpoint/2010/main" val="2324314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5</a:t>
            </a:fld>
            <a:endParaRPr lang="en-CA" dirty="0"/>
          </a:p>
        </p:txBody>
      </p:sp>
    </p:spTree>
    <p:extLst>
      <p:ext uri="{BB962C8B-B14F-4D97-AF65-F5344CB8AC3E}">
        <p14:creationId xmlns:p14="http://schemas.microsoft.com/office/powerpoint/2010/main" val="850832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0" i="0" u="none" strike="noStrike" dirty="0">
                <a:solidFill>
                  <a:srgbClr val="5A5A5A"/>
                </a:solidFill>
                <a:effectLst/>
                <a:latin typeface="nyt-imperial"/>
              </a:rPr>
              <a:t>This slide is intended to be a warm-up activity.</a:t>
            </a:r>
          </a:p>
          <a:p>
            <a:endParaRPr lang="en-CA" b="0" i="0" u="none" strike="noStrike" dirty="0">
              <a:solidFill>
                <a:srgbClr val="5A5A5A"/>
              </a:solidFill>
              <a:effectLst/>
              <a:latin typeface="nyt-imperial"/>
            </a:endParaRPr>
          </a:p>
          <a:p>
            <a:r>
              <a:rPr lang="en-CA" b="0" i="0" u="none" strike="noStrike" dirty="0">
                <a:solidFill>
                  <a:srgbClr val="5A5A5A"/>
                </a:solidFill>
                <a:effectLst/>
                <a:latin typeface="nyt-imperial"/>
              </a:rPr>
              <a:t>Have students look at this picture. Either as a group or with a partner, discuss: </a:t>
            </a:r>
          </a:p>
          <a:p>
            <a:endParaRPr lang="en-CA" b="0" i="0" u="none" strike="noStrike" dirty="0">
              <a:solidFill>
                <a:srgbClr val="5A5A5A"/>
              </a:solidFill>
              <a:effectLst/>
              <a:latin typeface="nyt-imperial"/>
            </a:endParaRPr>
          </a:p>
          <a:p>
            <a:pPr marL="171450" indent="-171450">
              <a:buFont typeface="Arial" panose="020B0604020202020204" pitchFamily="34" charset="0"/>
              <a:buChar char="•"/>
            </a:pPr>
            <a:r>
              <a:rPr lang="en-CA" b="0" i="0" u="none" strike="noStrike" dirty="0">
                <a:solidFill>
                  <a:srgbClr val="5A5A5A"/>
                </a:solidFill>
                <a:effectLst/>
                <a:latin typeface="nyt-imperial"/>
              </a:rPr>
              <a:t>What is going on in this picture? </a:t>
            </a:r>
          </a:p>
          <a:p>
            <a:pPr marL="171450" indent="-171450">
              <a:buFont typeface="Arial" panose="020B0604020202020204" pitchFamily="34" charset="0"/>
              <a:buChar char="•"/>
            </a:pPr>
            <a:r>
              <a:rPr lang="en-CA" b="0" i="0" u="none" strike="noStrike" dirty="0">
                <a:solidFill>
                  <a:srgbClr val="5A5A5A"/>
                </a:solidFill>
                <a:effectLst/>
                <a:latin typeface="nyt-imperial"/>
              </a:rPr>
              <a:t>What do you see that makes you say that? </a:t>
            </a:r>
          </a:p>
          <a:p>
            <a:pPr marL="171450" indent="-171450">
              <a:buFont typeface="Arial" panose="020B0604020202020204" pitchFamily="34" charset="0"/>
              <a:buChar char="•"/>
            </a:pPr>
            <a:r>
              <a:rPr lang="en-CA" b="0" i="0" u="none" strike="noStrike" dirty="0">
                <a:solidFill>
                  <a:srgbClr val="5A5A5A"/>
                </a:solidFill>
                <a:effectLst/>
                <a:latin typeface="nyt-imperial"/>
              </a:rPr>
              <a:t>What more can you find?</a:t>
            </a:r>
          </a:p>
          <a:p>
            <a:pPr marL="0" indent="0">
              <a:buFont typeface="Arial" panose="020B0604020202020204" pitchFamily="34" charset="0"/>
              <a:buNone/>
            </a:pPr>
            <a:endParaRPr lang="en-US" b="0" i="0" u="none" strike="noStrike" dirty="0">
              <a:solidFill>
                <a:srgbClr val="5A5A5A"/>
              </a:solidFill>
              <a:effectLst/>
              <a:latin typeface="nyt-imperial"/>
            </a:endParaRPr>
          </a:p>
          <a:p>
            <a:pPr marL="0" indent="0">
              <a:buFont typeface="Arial" panose="020B0604020202020204" pitchFamily="34" charset="0"/>
              <a:buNone/>
            </a:pPr>
            <a:r>
              <a:rPr lang="en-US" b="0" i="0" u="none" strike="noStrike" dirty="0">
                <a:solidFill>
                  <a:srgbClr val="5A5A5A"/>
                </a:solidFill>
                <a:effectLst/>
                <a:latin typeface="nyt-imperial"/>
              </a:rPr>
              <a:t>Discuss/refresh students on photosynthesis.</a:t>
            </a:r>
            <a:endParaRPr lang="en-CA" b="0" i="0" u="none" strike="noStrike" dirty="0">
              <a:solidFill>
                <a:srgbClr val="5A5A5A"/>
              </a:solidFill>
              <a:effectLst/>
              <a:latin typeface="nyt-imperia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6</a:t>
            </a:fld>
            <a:endParaRPr lang="en-CA"/>
          </a:p>
        </p:txBody>
      </p:sp>
    </p:spTree>
    <p:extLst>
      <p:ext uri="{BB962C8B-B14F-4D97-AF65-F5344CB8AC3E}">
        <p14:creationId xmlns:p14="http://schemas.microsoft.com/office/powerpoint/2010/main" val="3586696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i="0" dirty="0">
                <a:effectLst/>
                <a:latin typeface="Helvetica" pitchFamily="2" charset="0"/>
              </a:rPr>
              <a:t>Revisit the conditions plants need to grow and be healthy.</a:t>
            </a:r>
          </a:p>
          <a:p>
            <a:r>
              <a:rPr lang="en-CA" i="0" dirty="0">
                <a:effectLst/>
                <a:latin typeface="Helvetica" pitchFamily="2" charset="0"/>
              </a:rPr>
              <a:t>Review photosynthesis.</a:t>
            </a:r>
          </a:p>
          <a:p>
            <a:endParaRPr lang="en-CA" i="0" dirty="0">
              <a:effectLst/>
              <a:latin typeface="Helvetica" pitchFamily="2" charset="0"/>
            </a:endParaRPr>
          </a:p>
          <a:p>
            <a:r>
              <a:rPr lang="en-CA" i="0" dirty="0">
                <a:effectLst/>
                <a:latin typeface="Helvetica" pitchFamily="2" charset="0"/>
              </a:rPr>
              <a:t>Ask: What can we remember about this process? What is it called?</a:t>
            </a:r>
          </a:p>
          <a:p>
            <a:r>
              <a:rPr lang="en-CA" i="0" dirty="0">
                <a:effectLst/>
                <a:latin typeface="Helvetica" pitchFamily="2" charset="0"/>
              </a:rPr>
              <a:t>What did we learn?</a:t>
            </a:r>
          </a:p>
          <a:p>
            <a:endParaRPr lang="en-CA" i="0" dirty="0">
              <a:effectLst/>
              <a:latin typeface="Helvetica" pitchFamily="2" charset="0"/>
            </a:endParaRPr>
          </a:p>
          <a:p>
            <a:r>
              <a:rPr lang="en-CA" i="0" dirty="0">
                <a:effectLst/>
                <a:latin typeface="Helvetica" pitchFamily="2" charset="0"/>
              </a:rPr>
              <a:t>We learned plants need water and light for photosynthesis.</a:t>
            </a:r>
          </a:p>
          <a:p>
            <a:r>
              <a:rPr lang="en-CA" i="0" dirty="0">
                <a:effectLst/>
                <a:latin typeface="Helvetica" pitchFamily="2" charset="0"/>
              </a:rPr>
              <a:t>Photosynthesis is the process plants use to make food in their</a:t>
            </a:r>
          </a:p>
          <a:p>
            <a:r>
              <a:rPr lang="en-CA" i="0" dirty="0">
                <a:effectLst/>
                <a:latin typeface="Helvetica" pitchFamily="2" charset="0"/>
              </a:rPr>
              <a:t>leaves. Plants need nutrients from the soil.</a:t>
            </a:r>
          </a:p>
        </p:txBody>
      </p:sp>
      <p:sp>
        <p:nvSpPr>
          <p:cNvPr id="4" name="Slide Number Placeholder 3"/>
          <p:cNvSpPr>
            <a:spLocks noGrp="1"/>
          </p:cNvSpPr>
          <p:nvPr>
            <p:ph type="sldNum" sz="quarter" idx="5"/>
          </p:nvPr>
        </p:nvSpPr>
        <p:spPr/>
        <p:txBody>
          <a:bodyPr/>
          <a:lstStyle/>
          <a:p>
            <a:fld id="{A1152B4D-80B6-452C-A7D7-277FD7B18C08}" type="slidenum">
              <a:rPr lang="en-CA" smtClean="0"/>
              <a:t>7</a:t>
            </a:fld>
            <a:endParaRPr lang="en-CA"/>
          </a:p>
        </p:txBody>
      </p:sp>
    </p:spTree>
    <p:extLst>
      <p:ext uri="{BB962C8B-B14F-4D97-AF65-F5344CB8AC3E}">
        <p14:creationId xmlns:p14="http://schemas.microsoft.com/office/powerpoint/2010/main" val="9318808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b="1" i="0" u="none" strike="noStrike" dirty="0">
                <a:solidFill>
                  <a:srgbClr val="27292B"/>
                </a:solidFill>
                <a:effectLst/>
                <a:latin typeface="Open Sans ExtraBold" panose="020B0606030504020204" pitchFamily="34" charset="0"/>
              </a:rPr>
              <a:t>What is Soil?  </a:t>
            </a:r>
            <a:endParaRPr lang="en-CA" b="0" i="0" u="none" strike="noStrike" dirty="0">
              <a:solidFill>
                <a:srgbClr val="27292B"/>
              </a:solidFill>
              <a:effectLst/>
              <a:latin typeface="Open Sans Light" panose="020B0606030504020204" pitchFamily="34" charset="0"/>
            </a:endParaRPr>
          </a:p>
          <a:p>
            <a:r>
              <a:rPr lang="en-CA" i="0" dirty="0">
                <a:effectLst/>
                <a:latin typeface="Helvetica" pitchFamily="2" charset="0"/>
              </a:rPr>
              <a:t>Watch the video to learn about soil: </a:t>
            </a:r>
          </a:p>
          <a:p>
            <a:r>
              <a:rPr lang="en-CA" i="0" dirty="0">
                <a:solidFill>
                  <a:srgbClr val="215E9F"/>
                </a:solidFill>
                <a:effectLst/>
                <a:latin typeface="Helvetica" pitchFamily="2" charset="0"/>
              </a:rPr>
              <a:t>https://</a:t>
            </a:r>
            <a:r>
              <a:rPr lang="en-CA" i="0" dirty="0" err="1">
                <a:solidFill>
                  <a:srgbClr val="215E9F"/>
                </a:solidFill>
                <a:effectLst/>
                <a:latin typeface="Helvetica" pitchFamily="2" charset="0"/>
              </a:rPr>
              <a:t>www.youtube.com</a:t>
            </a:r>
            <a:r>
              <a:rPr lang="en-CA" i="0" dirty="0">
                <a:solidFill>
                  <a:srgbClr val="215E9F"/>
                </a:solidFill>
                <a:effectLst/>
                <a:latin typeface="Helvetica" pitchFamily="2" charset="0"/>
              </a:rPr>
              <a:t>/</a:t>
            </a:r>
            <a:r>
              <a:rPr lang="en-CA" i="0" dirty="0" err="1">
                <a:solidFill>
                  <a:srgbClr val="215E9F"/>
                </a:solidFill>
                <a:effectLst/>
                <a:latin typeface="Helvetica" pitchFamily="2" charset="0"/>
              </a:rPr>
              <a:t>watch?v</a:t>
            </a:r>
            <a:r>
              <a:rPr lang="en-CA" i="0" dirty="0">
                <a:solidFill>
                  <a:srgbClr val="215E9F"/>
                </a:solidFill>
                <a:effectLst/>
                <a:latin typeface="Helvetica" pitchFamily="2" charset="0"/>
              </a:rPr>
              <a:t>=if29mjcd5bc </a:t>
            </a:r>
          </a:p>
          <a:p>
            <a:endParaRPr lang="en-CA" i="0" dirty="0">
              <a:effectLst/>
              <a:latin typeface="Helvetica" pitchFamily="2" charset="0"/>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8</a:t>
            </a:fld>
            <a:endParaRPr lang="en-CA" dirty="0"/>
          </a:p>
        </p:txBody>
      </p:sp>
    </p:spTree>
    <p:extLst>
      <p:ext uri="{BB962C8B-B14F-4D97-AF65-F5344CB8AC3E}">
        <p14:creationId xmlns:p14="http://schemas.microsoft.com/office/powerpoint/2010/main" val="3385311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1" i="0" u="none" strike="noStrike" dirty="0">
                <a:solidFill>
                  <a:srgbClr val="27292B"/>
                </a:solidFill>
                <a:effectLst/>
                <a:latin typeface="Open Sans ExtraBold" panose="020B0606030504020204" pitchFamily="34" charset="0"/>
              </a:rPr>
              <a:t>What is Soil?  </a:t>
            </a:r>
            <a:endParaRPr lang="en-CA" b="0" i="0" u="none" strike="noStrike" dirty="0">
              <a:solidFill>
                <a:srgbClr val="27292B"/>
              </a:solidFill>
              <a:effectLst/>
              <a:latin typeface="Open Sans Light" panose="020B0606030504020204" pitchFamily="34" charset="0"/>
            </a:endParaRPr>
          </a:p>
          <a:p>
            <a:r>
              <a:rPr lang="en-CA" i="0" dirty="0">
                <a:effectLst/>
                <a:latin typeface="Helvetica" pitchFamily="2" charset="0"/>
              </a:rPr>
              <a:t>After watching the video, use the following questions in a whole</a:t>
            </a:r>
          </a:p>
          <a:p>
            <a:r>
              <a:rPr lang="en-CA" i="0" dirty="0">
                <a:effectLst/>
                <a:latin typeface="Helvetica" pitchFamily="2" charset="0"/>
              </a:rPr>
              <a:t>class or partner discussion.</a:t>
            </a:r>
          </a:p>
          <a:p>
            <a:r>
              <a:rPr lang="en-CA" i="0" dirty="0">
                <a:effectLst/>
                <a:latin typeface="Helvetica" pitchFamily="2" charset="0"/>
              </a:rPr>
              <a:t>• What surprised you?</a:t>
            </a:r>
          </a:p>
          <a:p>
            <a:r>
              <a:rPr lang="en-CA" i="0" dirty="0">
                <a:effectLst/>
                <a:latin typeface="Helvetica" pitchFamily="2" charset="0"/>
              </a:rPr>
              <a:t>• What do you wonder?</a:t>
            </a:r>
          </a:p>
        </p:txBody>
      </p:sp>
      <p:sp>
        <p:nvSpPr>
          <p:cNvPr id="4" name="Slide Number Placeholder 3"/>
          <p:cNvSpPr>
            <a:spLocks noGrp="1"/>
          </p:cNvSpPr>
          <p:nvPr>
            <p:ph type="sldNum" sz="quarter" idx="5"/>
          </p:nvPr>
        </p:nvSpPr>
        <p:spPr/>
        <p:txBody>
          <a:bodyPr/>
          <a:lstStyle/>
          <a:p>
            <a:fld id="{A1152B4D-80B6-452C-A7D7-277FD7B18C08}" type="slidenum">
              <a:rPr lang="en-CA" smtClean="0"/>
              <a:t>9</a:t>
            </a:fld>
            <a:endParaRPr lang="en-CA"/>
          </a:p>
        </p:txBody>
      </p:sp>
    </p:spTree>
    <p:extLst>
      <p:ext uri="{BB962C8B-B14F-4D97-AF65-F5344CB8AC3E}">
        <p14:creationId xmlns:p14="http://schemas.microsoft.com/office/powerpoint/2010/main" val="14096559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87136" y="230794"/>
            <a:ext cx="7550870" cy="4145330"/>
          </a:xfrm>
          <a:prstGeom prst="rect">
            <a:avLst/>
          </a:prstGeom>
        </p:spPr>
      </p:pic>
      <p:sp>
        <p:nvSpPr>
          <p:cNvPr id="7" name="Rectangle 6">
            <a:extLst>
              <a:ext uri="{FF2B5EF4-FFF2-40B4-BE49-F238E27FC236}">
                <a16:creationId xmlns:a16="http://schemas.microsoft.com/office/drawing/2014/main" id="{9491AEFB-B151-492A-9947-CBE4C4DBC9F3}"/>
              </a:ext>
            </a:extLst>
          </p:cNvPr>
          <p:cNvSpPr/>
          <p:nvPr userDrawn="1"/>
        </p:nvSpPr>
        <p:spPr>
          <a:xfrm>
            <a:off x="685801" y="4694549"/>
            <a:ext cx="7822480" cy="1112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Content Placeholder 2">
            <a:extLst>
              <a:ext uri="{FF2B5EF4-FFF2-40B4-BE49-F238E27FC236}">
                <a16:creationId xmlns:a16="http://schemas.microsoft.com/office/drawing/2014/main" id="{B2E2E68F-9FB4-44AC-964F-4A19EFB514AD}"/>
              </a:ext>
            </a:extLst>
          </p:cNvPr>
          <p:cNvSpPr>
            <a:spLocks noGrp="1"/>
          </p:cNvSpPr>
          <p:nvPr>
            <p:ph idx="1" hasCustomPrompt="1"/>
          </p:nvPr>
        </p:nvSpPr>
        <p:spPr>
          <a:xfrm>
            <a:off x="823076" y="4925564"/>
            <a:ext cx="7588577" cy="796506"/>
          </a:xfrm>
        </p:spPr>
        <p:txBody>
          <a:bodyPr>
            <a:normAutofit/>
          </a:bodyPr>
          <a:lstStyle>
            <a:lvl1pPr marL="0" indent="0" algn="ctr">
              <a:buNone/>
              <a:defRPr sz="2800">
                <a:solidFill>
                  <a:schemeClr val="accent6"/>
                </a:solidFill>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err="1"/>
              <a:t>Xxxxxxxxx</a:t>
            </a:r>
            <a:r>
              <a:rPr lang="en-US" dirty="0"/>
              <a:t> x </a:t>
            </a:r>
            <a:r>
              <a:rPr lang="en-US" dirty="0" err="1"/>
              <a:t>xxxxxx</a:t>
            </a:r>
            <a:r>
              <a:rPr lang="en-US" dirty="0"/>
              <a:t> </a:t>
            </a:r>
            <a:r>
              <a:rPr lang="en-US" dirty="0" err="1"/>
              <a:t>xxxxx</a:t>
            </a:r>
            <a:endParaRPr lang="en-US" dirty="0"/>
          </a:p>
        </p:txBody>
      </p:sp>
      <p:sp>
        <p:nvSpPr>
          <p:cNvPr id="9" name="Content Placeholder 2">
            <a:extLst>
              <a:ext uri="{FF2B5EF4-FFF2-40B4-BE49-F238E27FC236}">
                <a16:creationId xmlns:a16="http://schemas.microsoft.com/office/drawing/2014/main" id="{41CB7407-2DED-4D80-A275-67583C793BD1}"/>
              </a:ext>
            </a:extLst>
          </p:cNvPr>
          <p:cNvSpPr>
            <a:spLocks noGrp="1"/>
          </p:cNvSpPr>
          <p:nvPr>
            <p:ph idx="11" hasCustomPrompt="1"/>
          </p:nvPr>
        </p:nvSpPr>
        <p:spPr>
          <a:xfrm>
            <a:off x="685801" y="5953085"/>
            <a:ext cx="917346" cy="627080"/>
          </a:xfrm>
        </p:spPr>
        <p:txBody>
          <a:bodyPr>
            <a:normAutofit/>
          </a:bodyPr>
          <a:lstStyle>
            <a:lvl1pPr marL="0" indent="0">
              <a:buNone/>
              <a:defRPr sz="1600"/>
            </a:lvl1pPr>
          </a:lstStyle>
          <a:p>
            <a:pPr>
              <a:lnSpc>
                <a:spcPct val="150000"/>
              </a:lnSpc>
              <a:spcBef>
                <a:spcPts val="2400"/>
              </a:spcBef>
            </a:pPr>
            <a:r>
              <a:rPr lang="en-US" dirty="0"/>
              <a:t>G3S06</a:t>
            </a:r>
            <a:endParaRPr lang="en-CA" dirty="0"/>
          </a:p>
        </p:txBody>
      </p:sp>
    </p:spTree>
    <p:extLst>
      <p:ext uri="{BB962C8B-B14F-4D97-AF65-F5344CB8AC3E}">
        <p14:creationId xmlns:p14="http://schemas.microsoft.com/office/powerpoint/2010/main" val="1833050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307F5BE-1879-4F76-AFC2-5CF1AB16A7D9}"/>
              </a:ext>
            </a:extLst>
          </p:cNvPr>
          <p:cNvSpPr/>
          <p:nvPr userDrawn="1"/>
        </p:nvSpPr>
        <p:spPr>
          <a:xfrm>
            <a:off x="638076" y="355699"/>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980388" y="556184"/>
            <a:ext cx="5938887"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3" name="Content Placeholder 2"/>
          <p:cNvSpPr>
            <a:spLocks noGrp="1"/>
          </p:cNvSpPr>
          <p:nvPr>
            <p:ph idx="1"/>
          </p:nvPr>
        </p:nvSpPr>
        <p:spPr>
          <a:xfrm>
            <a:off x="980388" y="1343735"/>
            <a:ext cx="7418895" cy="4736554"/>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Tree>
    <p:extLst>
      <p:ext uri="{BB962C8B-B14F-4D97-AF65-F5344CB8AC3E}">
        <p14:creationId xmlns:p14="http://schemas.microsoft.com/office/powerpoint/2010/main" val="209776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4FFFE19-4F6F-4CDF-B4BF-37E003BCFCAE}"/>
              </a:ext>
            </a:extLst>
          </p:cNvPr>
          <p:cNvSpPr/>
          <p:nvPr userDrawn="1"/>
        </p:nvSpPr>
        <p:spPr>
          <a:xfrm>
            <a:off x="638076" y="355698"/>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
        <p:nvSpPr>
          <p:cNvPr id="9" name="Picture Placeholder 2">
            <a:extLst>
              <a:ext uri="{FF2B5EF4-FFF2-40B4-BE49-F238E27FC236}">
                <a16:creationId xmlns:a16="http://schemas.microsoft.com/office/drawing/2014/main" id="{DAD9CA26-19F8-423D-A918-8677BF68F376}"/>
              </a:ext>
            </a:extLst>
          </p:cNvPr>
          <p:cNvSpPr>
            <a:spLocks noGrp="1"/>
          </p:cNvSpPr>
          <p:nvPr>
            <p:ph type="pic" idx="13"/>
          </p:nvPr>
        </p:nvSpPr>
        <p:spPr>
          <a:xfrm>
            <a:off x="5923594" y="3635918"/>
            <a:ext cx="3007003" cy="2930255"/>
          </a:xfrm>
          <a:prstGeom prst="flowChartConnector">
            <a:avLst/>
          </a:prstGeom>
          <a:ln w="19050">
            <a:solidFill>
              <a:schemeClr val="accent4">
                <a:lumMod val="60000"/>
                <a:lumOff val="40000"/>
              </a:schemeClr>
            </a:solidFill>
          </a:ln>
        </p:spPr>
        <p:style>
          <a:lnRef idx="2">
            <a:schemeClr val="accent4"/>
          </a:lnRef>
          <a:fillRef idx="1">
            <a:schemeClr val="lt1"/>
          </a:fillRef>
          <a:effectRef idx="0">
            <a:schemeClr val="accent4"/>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12" name="Title 1">
            <a:extLst>
              <a:ext uri="{FF2B5EF4-FFF2-40B4-BE49-F238E27FC236}">
                <a16:creationId xmlns:a16="http://schemas.microsoft.com/office/drawing/2014/main" id="{E4F07DCA-30DF-4FD5-A55D-B9A1F43760EF}"/>
              </a:ext>
            </a:extLst>
          </p:cNvPr>
          <p:cNvSpPr>
            <a:spLocks noGrp="1"/>
          </p:cNvSpPr>
          <p:nvPr>
            <p:ph type="title"/>
          </p:nvPr>
        </p:nvSpPr>
        <p:spPr>
          <a:xfrm>
            <a:off x="980388" y="556184"/>
            <a:ext cx="5948314"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13" name="Content Placeholder 2">
            <a:extLst>
              <a:ext uri="{FF2B5EF4-FFF2-40B4-BE49-F238E27FC236}">
                <a16:creationId xmlns:a16="http://schemas.microsoft.com/office/drawing/2014/main" id="{18A57F65-F6A5-4470-A1BB-06A4A7C0BC74}"/>
              </a:ext>
            </a:extLst>
          </p:cNvPr>
          <p:cNvSpPr>
            <a:spLocks noGrp="1"/>
          </p:cNvSpPr>
          <p:nvPr>
            <p:ph idx="1"/>
          </p:nvPr>
        </p:nvSpPr>
        <p:spPr>
          <a:xfrm>
            <a:off x="980388" y="1346341"/>
            <a:ext cx="7428322" cy="4752801"/>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168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955963" y="179404"/>
            <a:ext cx="3666363" cy="2012786"/>
          </a:xfrm>
          <a:prstGeom prst="rect">
            <a:avLst/>
          </a:prstGeom>
        </p:spPr>
      </p:pic>
      <p:sp>
        <p:nvSpPr>
          <p:cNvPr id="10" name="Rectangle: Rounded Corners 9">
            <a:extLst>
              <a:ext uri="{FF2B5EF4-FFF2-40B4-BE49-F238E27FC236}">
                <a16:creationId xmlns:a16="http://schemas.microsoft.com/office/drawing/2014/main" id="{2A41AD9C-BA5D-45A5-8485-A0FE5FC0806D}"/>
              </a:ext>
            </a:extLst>
          </p:cNvPr>
          <p:cNvSpPr/>
          <p:nvPr userDrawn="1"/>
        </p:nvSpPr>
        <p:spPr>
          <a:xfrm>
            <a:off x="4309371" y="5931262"/>
            <a:ext cx="1200808" cy="79021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1" name="Picture 4" descr="C:\Users\ecalhoun@gfo.ca\AppData\Local\Microsoft\Windows\Temporary Internet Files\Content.Outlook\DJ5WIKHZ\GIEG logo - color.jpg">
            <a:extLst>
              <a:ext uri="{FF2B5EF4-FFF2-40B4-BE49-F238E27FC236}">
                <a16:creationId xmlns:a16="http://schemas.microsoft.com/office/drawing/2014/main" id="{22605C6C-7CC5-4A78-9B96-68E0F56DF97F}"/>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428527" y="6021848"/>
            <a:ext cx="1003593" cy="656748"/>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12" name="Rectangle: Rounded Corners 11">
            <a:extLst>
              <a:ext uri="{FF2B5EF4-FFF2-40B4-BE49-F238E27FC236}">
                <a16:creationId xmlns:a16="http://schemas.microsoft.com/office/drawing/2014/main" id="{785B340A-6313-4F32-B417-2FF3F44C1740}"/>
              </a:ext>
            </a:extLst>
          </p:cNvPr>
          <p:cNvSpPr/>
          <p:nvPr userDrawn="1"/>
        </p:nvSpPr>
        <p:spPr>
          <a:xfrm>
            <a:off x="628650" y="2371121"/>
            <a:ext cx="7877274" cy="3403077"/>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Content Placeholder 2">
            <a:extLst>
              <a:ext uri="{FF2B5EF4-FFF2-40B4-BE49-F238E27FC236}">
                <a16:creationId xmlns:a16="http://schemas.microsoft.com/office/drawing/2014/main" id="{05DEE7D2-65AD-4AEE-B416-A26C2EAC3F7E}"/>
              </a:ext>
            </a:extLst>
          </p:cNvPr>
          <p:cNvSpPr>
            <a:spLocks noGrp="1"/>
          </p:cNvSpPr>
          <p:nvPr>
            <p:ph idx="1"/>
          </p:nvPr>
        </p:nvSpPr>
        <p:spPr>
          <a:xfrm>
            <a:off x="888575" y="3125445"/>
            <a:ext cx="7491854" cy="2596625"/>
          </a:xfrm>
        </p:spPr>
        <p:txBody>
          <a:bodyPr/>
          <a:lstStyle>
            <a:lvl1pPr>
              <a:defRPr sz="2400">
                <a:solidFill>
                  <a:schemeClr val="accent6"/>
                </a:solidFill>
                <a:latin typeface="Arial Rounded MT Bold" panose="020F0704030504030204" pitchFamily="34" charset="0"/>
              </a:defRPr>
            </a:lvl1pPr>
            <a:lvl2pPr>
              <a:defRPr sz="2000">
                <a:solidFill>
                  <a:schemeClr val="accent6"/>
                </a:solidFill>
                <a:latin typeface="Arial Rounded MT Bold" panose="020F0704030504030204" pitchFamily="34" charset="0"/>
              </a:defRPr>
            </a:lvl2pPr>
            <a:lvl3pPr>
              <a:defRPr sz="1800">
                <a:solidFill>
                  <a:schemeClr val="accent6"/>
                </a:solidFill>
                <a:latin typeface="Arial Rounded MT Bold" panose="020F0704030504030204" pitchFamily="34" charset="0"/>
              </a:defRPr>
            </a:lvl3pPr>
            <a:lvl4pPr>
              <a:defRPr sz="1600">
                <a:solidFill>
                  <a:schemeClr val="accent6"/>
                </a:solidFill>
                <a:latin typeface="Arial Rounded MT Bold" panose="020F0704030504030204" pitchFamily="34" charset="0"/>
              </a:defRPr>
            </a:lvl4pPr>
            <a:lvl5pPr>
              <a:defRPr sz="1600">
                <a:solidFill>
                  <a:schemeClr val="accent6"/>
                </a:solidFill>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ubtitle 3">
            <a:extLst>
              <a:ext uri="{FF2B5EF4-FFF2-40B4-BE49-F238E27FC236}">
                <a16:creationId xmlns:a16="http://schemas.microsoft.com/office/drawing/2014/main" id="{D2DE9F8A-6237-4EC7-9B79-CB9767625D6D}"/>
              </a:ext>
            </a:extLst>
          </p:cNvPr>
          <p:cNvSpPr txBox="1">
            <a:spLocks/>
          </p:cNvSpPr>
          <p:nvPr userDrawn="1"/>
        </p:nvSpPr>
        <p:spPr>
          <a:xfrm>
            <a:off x="888575" y="2512394"/>
            <a:ext cx="7626775" cy="61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Arial Rounded MT Bold" panose="020F070403050403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6"/>
                </a:solidFill>
              </a:rPr>
              <a:t>What’s next?</a:t>
            </a:r>
            <a:endParaRPr lang="en-CA" dirty="0">
              <a:solidFill>
                <a:schemeClr val="accent6"/>
              </a:solidFill>
            </a:endParaRPr>
          </a:p>
        </p:txBody>
      </p:sp>
    </p:spTree>
    <p:extLst>
      <p:ext uri="{BB962C8B-B14F-4D97-AF65-F5344CB8AC3E}">
        <p14:creationId xmlns:p14="http://schemas.microsoft.com/office/powerpoint/2010/main" val="3184151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slideLayout" Target="../slideLayouts/slideLayout3.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11" Type="http://schemas.openxmlformats.org/officeDocument/2006/relationships/image" Target="../media/image6.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BC88181-DF5C-45ED-A5AD-8C82628CF182}"/>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1" y="0"/>
            <a:ext cx="9144001"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Graphical user interface&#10;&#10;Description automatically generated">
            <a:extLst>
              <a:ext uri="{FF2B5EF4-FFF2-40B4-BE49-F238E27FC236}">
                <a16:creationId xmlns:a16="http://schemas.microsoft.com/office/drawing/2014/main" id="{9A530123-AE99-4467-BC86-7E4003B5DEB9}"/>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flipH="1">
            <a:off x="61062" y="4020009"/>
            <a:ext cx="1188720" cy="586949"/>
          </a:xfrm>
          <a:prstGeom prst="rect">
            <a:avLst/>
          </a:prstGeom>
        </p:spPr>
      </p:pic>
      <p:pic>
        <p:nvPicPr>
          <p:cNvPr id="13" name="Picture 12" descr="A picture containing toy&#10;&#10;Description automatically generated">
            <a:extLst>
              <a:ext uri="{FF2B5EF4-FFF2-40B4-BE49-F238E27FC236}">
                <a16:creationId xmlns:a16="http://schemas.microsoft.com/office/drawing/2014/main" id="{01F68696-CCB1-482F-AD45-D8CB3E14F88E}"/>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rot="21388702">
            <a:off x="7994558" y="4234511"/>
            <a:ext cx="1124541" cy="408893"/>
          </a:xfrm>
          <a:prstGeom prst="rect">
            <a:avLst/>
          </a:prstGeom>
        </p:spPr>
      </p:pic>
      <p:pic>
        <p:nvPicPr>
          <p:cNvPr id="18" name="Picture 17" descr="Background pattern&#10;&#10;Description automatically generated">
            <a:extLst>
              <a:ext uri="{FF2B5EF4-FFF2-40B4-BE49-F238E27FC236}">
                <a16:creationId xmlns:a16="http://schemas.microsoft.com/office/drawing/2014/main" id="{3BE8D887-2E92-45A4-90FE-FF4BB38C1B7E}"/>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352765" y="1238720"/>
            <a:ext cx="392194" cy="331474"/>
          </a:xfrm>
          <a:prstGeom prst="rect">
            <a:avLst/>
          </a:prstGeom>
        </p:spPr>
      </p:pic>
      <p:pic>
        <p:nvPicPr>
          <p:cNvPr id="20" name="Picture 19" descr="Background pattern&#10;&#10;Description automatically generated">
            <a:extLst>
              <a:ext uri="{FF2B5EF4-FFF2-40B4-BE49-F238E27FC236}">
                <a16:creationId xmlns:a16="http://schemas.microsoft.com/office/drawing/2014/main" id="{16AFEC8E-0E08-4098-83CD-3FE02376194D}"/>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flipH="1">
            <a:off x="27953" y="1448423"/>
            <a:ext cx="572743" cy="507494"/>
          </a:xfrm>
          <a:prstGeom prst="rect">
            <a:avLst/>
          </a:prstGeom>
        </p:spPr>
      </p:pic>
      <p:pic>
        <p:nvPicPr>
          <p:cNvPr id="14" name="Picture 13" descr="Background pattern&#10;&#10;Description automatically generated">
            <a:extLst>
              <a:ext uri="{FF2B5EF4-FFF2-40B4-BE49-F238E27FC236}">
                <a16:creationId xmlns:a16="http://schemas.microsoft.com/office/drawing/2014/main" id="{51F69743-F2E6-434D-82AB-8D2403B26399}"/>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8503083" y="3295014"/>
            <a:ext cx="366713" cy="349251"/>
          </a:xfrm>
          <a:prstGeom prst="rect">
            <a:avLst/>
          </a:prstGeom>
        </p:spPr>
      </p:pic>
      <p:pic>
        <p:nvPicPr>
          <p:cNvPr id="16" name="Picture 15" descr="Background pattern&#10;&#10;Description automatically generated">
            <a:extLst>
              <a:ext uri="{FF2B5EF4-FFF2-40B4-BE49-F238E27FC236}">
                <a16:creationId xmlns:a16="http://schemas.microsoft.com/office/drawing/2014/main" id="{95789B87-2D03-446C-8B94-2D96CC746CD8}"/>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319825">
            <a:off x="8635640" y="3044615"/>
            <a:ext cx="366713" cy="349251"/>
          </a:xfrm>
          <a:prstGeom prst="rect">
            <a:avLst/>
          </a:prstGeom>
        </p:spPr>
      </p:pic>
      <p:pic>
        <p:nvPicPr>
          <p:cNvPr id="17" name="Picture 16" descr="Background pattern&#10;&#10;Description automatically generated">
            <a:extLst>
              <a:ext uri="{FF2B5EF4-FFF2-40B4-BE49-F238E27FC236}">
                <a16:creationId xmlns:a16="http://schemas.microsoft.com/office/drawing/2014/main" id="{4E99BA1A-54F3-4F58-A326-5CBD25A8A7CB}"/>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flipH="1">
            <a:off x="293991" y="304635"/>
            <a:ext cx="568339" cy="501015"/>
          </a:xfrm>
          <a:prstGeom prst="rect">
            <a:avLst/>
          </a:prstGeom>
        </p:spPr>
      </p:pic>
      <p:pic>
        <p:nvPicPr>
          <p:cNvPr id="15" name="Picture 14" descr="Background pattern&#10;&#10;Description automatically generated">
            <a:extLst>
              <a:ext uri="{FF2B5EF4-FFF2-40B4-BE49-F238E27FC236}">
                <a16:creationId xmlns:a16="http://schemas.microsoft.com/office/drawing/2014/main" id="{52EDC74B-B62C-4422-84AD-B3642C913791}"/>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2245" y="104238"/>
            <a:ext cx="584200" cy="459773"/>
          </a:xfrm>
          <a:prstGeom prst="rect">
            <a:avLst/>
          </a:prstGeom>
        </p:spPr>
      </p:pic>
    </p:spTree>
    <p:extLst>
      <p:ext uri="{BB962C8B-B14F-4D97-AF65-F5344CB8AC3E}">
        <p14:creationId xmlns:p14="http://schemas.microsoft.com/office/powerpoint/2010/main" val="2660274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000" kern="1200">
          <a:solidFill>
            <a:schemeClr val="tx1"/>
          </a:solidFill>
          <a:latin typeface="Arial Rounded MT Bold" panose="020F07040305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video" Target="https://www.youtube.com/embed/l0oj3YJ28YY?start=171&amp;feature=oembed" TargetMode="Externa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hyperlink" Target="https://www.youtube.com/shorts/yMiaeU22AVY"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ideo" Target="https://www.youtube.com/embed/if29mjcd5bc?feature=oembed" TargetMode="Externa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92500" lnSpcReduction="20000"/>
          </a:bodyPr>
          <a:lstStyle/>
          <a:p>
            <a:r>
              <a:rPr lang="en-US" dirty="0">
                <a:latin typeface="Lexend Deca Medium" pitchFamily="2" charset="77"/>
              </a:rPr>
              <a:t>Stage 4</a:t>
            </a:r>
          </a:p>
          <a:p>
            <a:r>
              <a:rPr lang="en-US" dirty="0">
                <a:latin typeface="Lexend Deca Medium" pitchFamily="2" charset="77"/>
              </a:rPr>
              <a:t>Lesson 1: What is Soil?</a:t>
            </a:r>
            <a:endParaRPr lang="en-CA" dirty="0">
              <a:latin typeface="Lexend Deca Medium" pitchFamily="2" charset="77"/>
            </a:endParaRPr>
          </a:p>
        </p:txBody>
      </p:sp>
      <p:sp>
        <p:nvSpPr>
          <p:cNvPr id="6" name="Rectangle 5">
            <a:extLst>
              <a:ext uri="{FF2B5EF4-FFF2-40B4-BE49-F238E27FC236}">
                <a16:creationId xmlns:a16="http://schemas.microsoft.com/office/drawing/2014/main" id="{0B89962F-8BEE-6F63-FEFD-C59D1B54F9FE}"/>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x</a:t>
            </a:r>
          </a:p>
        </p:txBody>
      </p:sp>
      <p:sp>
        <p:nvSpPr>
          <p:cNvPr id="7" name="Content Placeholder 2">
            <a:extLst>
              <a:ext uri="{FF2B5EF4-FFF2-40B4-BE49-F238E27FC236}">
                <a16:creationId xmlns:a16="http://schemas.microsoft.com/office/drawing/2014/main" id="{FEBE4275-D25B-DD6F-B6CB-8E71A5696D5E}"/>
              </a:ext>
            </a:extLst>
          </p:cNvPr>
          <p:cNvSpPr txBox="1">
            <a:spLocks/>
          </p:cNvSpPr>
          <p:nvPr/>
        </p:nvSpPr>
        <p:spPr>
          <a:xfrm>
            <a:off x="685801" y="6032945"/>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444927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Placeholder 5">
            <a:extLst>
              <a:ext uri="{FF2B5EF4-FFF2-40B4-BE49-F238E27FC236}">
                <a16:creationId xmlns:a16="http://schemas.microsoft.com/office/drawing/2014/main" id="{A96A4246-8597-47FD-90BB-94F669DB08BA}"/>
              </a:ext>
            </a:extLst>
          </p:cNvPr>
          <p:cNvPicPr>
            <a:picLocks noGrp="1" noChangeAspect="1"/>
          </p:cNvPicPr>
          <p:nvPr>
            <p:ph type="pic" idx="13"/>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ln>
            <a:noFill/>
          </a:ln>
        </p:spPr>
      </p:pic>
      <p:pic>
        <p:nvPicPr>
          <p:cNvPr id="12" name="Picture 11">
            <a:extLst>
              <a:ext uri="{FF2B5EF4-FFF2-40B4-BE49-F238E27FC236}">
                <a16:creationId xmlns:a16="http://schemas.microsoft.com/office/drawing/2014/main" id="{109DEBB7-EED8-40D8-955C-FC0310251FE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9" name="Freeform: Shape 18">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21" name="Freeform: Shape 20">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23" name="Rectangle 22">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useBgFill="1">
        <p:nvSpPr>
          <p:cNvPr id="25" name="Rectangle 24">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5" name="Rectangle: Rounded Corners 14">
            <a:extLst>
              <a:ext uri="{FF2B5EF4-FFF2-40B4-BE49-F238E27FC236}">
                <a16:creationId xmlns:a16="http://schemas.microsoft.com/office/drawing/2014/main" id="{97718311-8474-4D06-BECE-F6AC24249ED0}"/>
              </a:ext>
            </a:extLst>
          </p:cNvPr>
          <p:cNvSpPr/>
          <p:nvPr/>
        </p:nvSpPr>
        <p:spPr>
          <a:xfrm>
            <a:off x="248800" y="664053"/>
            <a:ext cx="7278199" cy="5711201"/>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t>
            </a:r>
            <a:endParaRPr lang="en-CA" dirty="0"/>
          </a:p>
        </p:txBody>
      </p:sp>
      <p:cxnSp>
        <p:nvCxnSpPr>
          <p:cNvPr id="13" name="Straight Connector 12">
            <a:extLst>
              <a:ext uri="{FF2B5EF4-FFF2-40B4-BE49-F238E27FC236}">
                <a16:creationId xmlns:a16="http://schemas.microsoft.com/office/drawing/2014/main" id="{97018A3F-AFEC-47A8-AD95-4E1CE0928F2B}"/>
              </a:ext>
            </a:extLst>
          </p:cNvPr>
          <p:cNvCxnSpPr/>
          <p:nvPr/>
        </p:nvCxnSpPr>
        <p:spPr>
          <a:xfrm>
            <a:off x="577388" y="1819575"/>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itle 3">
            <a:extLst>
              <a:ext uri="{FF2B5EF4-FFF2-40B4-BE49-F238E27FC236}">
                <a16:creationId xmlns:a16="http://schemas.microsoft.com/office/drawing/2014/main" id="{04452BE3-AAEC-4C7C-8C2F-DE3296DD1520}"/>
              </a:ext>
            </a:extLst>
          </p:cNvPr>
          <p:cNvSpPr txBox="1">
            <a:spLocks/>
          </p:cNvSpPr>
          <p:nvPr/>
        </p:nvSpPr>
        <p:spPr>
          <a:xfrm>
            <a:off x="440216" y="967934"/>
            <a:ext cx="4548473"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What is Soil?</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440216" y="1977127"/>
            <a:ext cx="6861407" cy="4649625"/>
          </a:xfrm>
        </p:spPr>
        <p:txBody>
          <a:bodyPr vert="horz" lIns="91440" tIns="45720" rIns="91440" bIns="45720" rtlCol="0">
            <a:noAutofit/>
          </a:bodyPr>
          <a:lstStyle/>
          <a:p>
            <a:pPr>
              <a:lnSpc>
                <a:spcPct val="100000"/>
              </a:lnSpc>
              <a:spcBef>
                <a:spcPts val="1200"/>
              </a:spcBef>
            </a:pPr>
            <a:r>
              <a:rPr lang="en-US" sz="2000" dirty="0">
                <a:latin typeface="Lexend Deca Light" pitchFamily="2" charset="77"/>
              </a:rPr>
              <a:t>Soil is made of many things:</a:t>
            </a:r>
          </a:p>
          <a:p>
            <a:pPr lvl="1">
              <a:lnSpc>
                <a:spcPct val="100000"/>
              </a:lnSpc>
              <a:spcBef>
                <a:spcPts val="600"/>
              </a:spcBef>
            </a:pPr>
            <a:r>
              <a:rPr lang="en-US" sz="2000" dirty="0">
                <a:latin typeface="Lexend Deca Light" pitchFamily="2" charset="77"/>
              </a:rPr>
              <a:t>minerals from broken-down rocks</a:t>
            </a:r>
          </a:p>
          <a:p>
            <a:pPr lvl="1">
              <a:lnSpc>
                <a:spcPct val="100000"/>
              </a:lnSpc>
              <a:spcBef>
                <a:spcPts val="600"/>
              </a:spcBef>
            </a:pPr>
            <a:r>
              <a:rPr lang="en-US" sz="2000" dirty="0">
                <a:latin typeface="Lexend Deca Light" pitchFamily="2" charset="77"/>
              </a:rPr>
              <a:t>gases like carbon dioxide and oxygen </a:t>
            </a:r>
          </a:p>
          <a:p>
            <a:pPr lvl="1">
              <a:lnSpc>
                <a:spcPct val="100000"/>
              </a:lnSpc>
              <a:spcBef>
                <a:spcPts val="600"/>
              </a:spcBef>
            </a:pPr>
            <a:r>
              <a:rPr lang="en-US" sz="2000" dirty="0">
                <a:latin typeface="Lexend Deca Light" pitchFamily="2" charset="77"/>
              </a:rPr>
              <a:t>water</a:t>
            </a:r>
          </a:p>
          <a:p>
            <a:pPr lvl="1">
              <a:lnSpc>
                <a:spcPct val="100000"/>
              </a:lnSpc>
              <a:spcBef>
                <a:spcPts val="600"/>
              </a:spcBef>
            </a:pPr>
            <a:r>
              <a:rPr lang="en-US" sz="2000" dirty="0">
                <a:latin typeface="Lexend Deca Light" pitchFamily="2" charset="77"/>
              </a:rPr>
              <a:t>matter from decaying plants and animals</a:t>
            </a:r>
          </a:p>
          <a:p>
            <a:pPr>
              <a:lnSpc>
                <a:spcPct val="100000"/>
              </a:lnSpc>
              <a:spcBef>
                <a:spcPts val="1200"/>
              </a:spcBef>
            </a:pPr>
            <a:r>
              <a:rPr lang="en-US" sz="2000" dirty="0">
                <a:latin typeface="Lexend Deca Light" pitchFamily="2" charset="77"/>
              </a:rPr>
              <a:t>The health of all plants and land-based animals depends on what happens in soil.</a:t>
            </a:r>
          </a:p>
          <a:p>
            <a:pPr>
              <a:lnSpc>
                <a:spcPct val="100000"/>
              </a:lnSpc>
              <a:spcBef>
                <a:spcPts val="1200"/>
              </a:spcBef>
            </a:pPr>
            <a:r>
              <a:rPr lang="en-US" sz="2000" dirty="0">
                <a:latin typeface="Lexend Deca Light" pitchFamily="2" charset="77"/>
              </a:rPr>
              <a:t>Healthy plants need healthy soil.</a:t>
            </a:r>
          </a:p>
        </p:txBody>
      </p:sp>
    </p:spTree>
    <p:extLst>
      <p:ext uri="{BB962C8B-B14F-4D97-AF65-F5344CB8AC3E}">
        <p14:creationId xmlns:p14="http://schemas.microsoft.com/office/powerpoint/2010/main" val="1506238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7064885"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817619" y="1686404"/>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673202" y="894868"/>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Healthy Soil</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673202" y="1851542"/>
            <a:ext cx="5978132" cy="4432276"/>
          </a:xfrm>
        </p:spPr>
        <p:txBody>
          <a:bodyPr vert="horz" lIns="91440" tIns="45720" rIns="91440" bIns="45720" rtlCol="0">
            <a:noAutofit/>
          </a:bodyPr>
          <a:lstStyle/>
          <a:p>
            <a:pPr>
              <a:lnSpc>
                <a:spcPct val="125000"/>
              </a:lnSpc>
              <a:spcBef>
                <a:spcPts val="2200"/>
              </a:spcBef>
            </a:pPr>
            <a:r>
              <a:rPr lang="en-US" sz="2000" dirty="0">
                <a:latin typeface="Lexend Deca Light" pitchFamily="2" charset="77"/>
              </a:rPr>
              <a:t>Healthy soil has biodiversity. That means lots of things live there, like earthworms, insects, microbes, and plant roots. </a:t>
            </a:r>
          </a:p>
          <a:p>
            <a:pPr>
              <a:lnSpc>
                <a:spcPct val="125000"/>
              </a:lnSpc>
              <a:spcBef>
                <a:spcPts val="2200"/>
              </a:spcBef>
            </a:pPr>
            <a:r>
              <a:rPr lang="en-US" sz="2000" dirty="0">
                <a:latin typeface="Lexend Deca Light" pitchFamily="2" charset="77"/>
              </a:rPr>
              <a:t>Soil is a complex ecosystem. It is one of the most diverse habitats on earth.  </a:t>
            </a:r>
          </a:p>
          <a:p>
            <a:pPr>
              <a:lnSpc>
                <a:spcPct val="125000"/>
              </a:lnSpc>
              <a:spcBef>
                <a:spcPts val="2200"/>
              </a:spcBef>
            </a:pPr>
            <a:r>
              <a:rPr lang="en-US" sz="2000" dirty="0">
                <a:latin typeface="Lexend Deca Light" pitchFamily="2" charset="77"/>
              </a:rPr>
              <a:t>One teaspoon of healthy soil can contain more living organisms than there are people living on earth!</a:t>
            </a:r>
          </a:p>
        </p:txBody>
      </p:sp>
    </p:spTree>
    <p:extLst>
      <p:ext uri="{BB962C8B-B14F-4D97-AF65-F5344CB8AC3E}">
        <p14:creationId xmlns:p14="http://schemas.microsoft.com/office/powerpoint/2010/main" val="756467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a:extLst>
              <a:ext uri="{FF2B5EF4-FFF2-40B4-BE49-F238E27FC236}">
                <a16:creationId xmlns:a16="http://schemas.microsoft.com/office/drawing/2014/main" id="{CF637E42-FEF6-D067-4F88-017CB2A744BC}"/>
              </a:ext>
            </a:extLst>
          </p:cNvPr>
          <p:cNvSpPr txBox="1">
            <a:spLocks/>
          </p:cNvSpPr>
          <p:nvPr/>
        </p:nvSpPr>
        <p:spPr>
          <a:xfrm>
            <a:off x="862552" y="1353360"/>
            <a:ext cx="7418895" cy="47365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endParaRPr lang="en-US" sz="4000" dirty="0">
              <a:solidFill>
                <a:schemeClr val="accent2"/>
              </a:solidFill>
              <a:latin typeface="Lexend Deca Medium" pitchFamily="2" charset="77"/>
            </a:endParaRPr>
          </a:p>
          <a:p>
            <a:pPr marL="0" indent="0" algn="ctr">
              <a:buFont typeface="Arial" panose="020B0604020202020204" pitchFamily="34" charset="0"/>
              <a:buNone/>
            </a:pPr>
            <a:endParaRPr lang="en-US" sz="1800" dirty="0">
              <a:solidFill>
                <a:schemeClr val="accent2"/>
              </a:solidFill>
              <a:latin typeface="Lexend Deca Medium" pitchFamily="2" charset="77"/>
            </a:endParaRPr>
          </a:p>
          <a:p>
            <a:pPr marL="0" indent="0" algn="ctr">
              <a:buFont typeface="Arial" panose="020B0604020202020204" pitchFamily="34" charset="0"/>
              <a:buNone/>
            </a:pPr>
            <a:endParaRPr lang="en-US" sz="1800" dirty="0">
              <a:solidFill>
                <a:schemeClr val="accent2"/>
              </a:solidFill>
              <a:latin typeface="Lexend Deca Medium" pitchFamily="2" charset="77"/>
            </a:endParaRPr>
          </a:p>
          <a:p>
            <a:pPr marL="0" indent="0" algn="ctr">
              <a:buFont typeface="Arial" panose="020B0604020202020204" pitchFamily="34" charset="0"/>
              <a:buNone/>
            </a:pPr>
            <a:r>
              <a:rPr lang="en-US" sz="4000" dirty="0">
                <a:solidFill>
                  <a:schemeClr val="accent2"/>
                </a:solidFill>
                <a:latin typeface="Lexend Deca Medium" pitchFamily="2" charset="77"/>
              </a:rPr>
              <a:t>To grow healthy plants, </a:t>
            </a:r>
            <a:br>
              <a:rPr lang="en-US" sz="4000" dirty="0">
                <a:solidFill>
                  <a:schemeClr val="accent2"/>
                </a:solidFill>
                <a:latin typeface="Lexend Deca Medium" pitchFamily="2" charset="77"/>
              </a:rPr>
            </a:br>
            <a:r>
              <a:rPr lang="en-US" sz="4000" dirty="0">
                <a:solidFill>
                  <a:schemeClr val="accent2"/>
                </a:solidFill>
                <a:latin typeface="Lexend Deca Medium" pitchFamily="2" charset="77"/>
              </a:rPr>
              <a:t>we need healthy soil.  </a:t>
            </a:r>
            <a:br>
              <a:rPr lang="en-US" sz="4000" dirty="0">
                <a:solidFill>
                  <a:schemeClr val="accent2"/>
                </a:solidFill>
                <a:latin typeface="Lexend Deca Medium" pitchFamily="2" charset="77"/>
              </a:rPr>
            </a:br>
            <a:r>
              <a:rPr lang="en-US" sz="4000" dirty="0">
                <a:solidFill>
                  <a:schemeClr val="accent2"/>
                </a:solidFill>
                <a:latin typeface="Lexend Deca Medium" pitchFamily="2" charset="77"/>
              </a:rPr>
              <a:t>Why?</a:t>
            </a:r>
          </a:p>
        </p:txBody>
      </p:sp>
    </p:spTree>
    <p:extLst>
      <p:ext uri="{BB962C8B-B14F-4D97-AF65-F5344CB8AC3E}">
        <p14:creationId xmlns:p14="http://schemas.microsoft.com/office/powerpoint/2010/main" val="36966635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70D299-7F4A-15A9-51E4-78809582B3D8}"/>
              </a:ext>
            </a:extLst>
          </p:cNvPr>
          <p:cNvSpPr>
            <a:spLocks noGrp="1"/>
          </p:cNvSpPr>
          <p:nvPr>
            <p:ph type="title"/>
          </p:nvPr>
        </p:nvSpPr>
        <p:spPr>
          <a:xfrm>
            <a:off x="1038140" y="797461"/>
            <a:ext cx="5948314" cy="778208"/>
          </a:xfrm>
        </p:spPr>
        <p:txBody>
          <a:bodyPr/>
          <a:lstStyle/>
          <a:p>
            <a:r>
              <a:rPr lang="en-US" dirty="0">
                <a:latin typeface="Lexend Deca Medium" pitchFamily="2" charset="77"/>
              </a:rPr>
              <a:t>Investigating Soil Health</a:t>
            </a:r>
          </a:p>
        </p:txBody>
      </p:sp>
      <p:pic>
        <p:nvPicPr>
          <p:cNvPr id="6" name="Online Media 5" descr="What is soil health?">
            <a:hlinkClick r:id="" action="ppaction://media"/>
            <a:extLst>
              <a:ext uri="{FF2B5EF4-FFF2-40B4-BE49-F238E27FC236}">
                <a16:creationId xmlns:a16="http://schemas.microsoft.com/office/drawing/2014/main" id="{431AFA36-045E-47F8-120B-C7BF0CD7ED39}"/>
              </a:ext>
            </a:extLst>
          </p:cNvPr>
          <p:cNvPicPr>
            <a:picLocks noRot="1" noChangeAspect="1"/>
          </p:cNvPicPr>
          <p:nvPr>
            <a:videoFile r:link="rId1"/>
          </p:nvPr>
        </p:nvPicPr>
        <p:blipFill>
          <a:blip r:embed="rId4"/>
          <a:stretch>
            <a:fillRect/>
          </a:stretch>
        </p:blipFill>
        <p:spPr>
          <a:xfrm>
            <a:off x="1796870" y="2146434"/>
            <a:ext cx="5550260" cy="3135897"/>
          </a:xfrm>
          <a:prstGeom prst="rect">
            <a:avLst/>
          </a:prstGeom>
        </p:spPr>
      </p:pic>
    </p:spTree>
    <p:extLst>
      <p:ext uri="{BB962C8B-B14F-4D97-AF65-F5344CB8AC3E}">
        <p14:creationId xmlns:p14="http://schemas.microsoft.com/office/powerpoint/2010/main" val="3714610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1A590-65EA-81DF-87C2-6D877D320A34}"/>
              </a:ext>
            </a:extLst>
          </p:cNvPr>
          <p:cNvSpPr>
            <a:spLocks noGrp="1"/>
          </p:cNvSpPr>
          <p:nvPr>
            <p:ph type="title"/>
          </p:nvPr>
        </p:nvSpPr>
        <p:spPr>
          <a:xfrm>
            <a:off x="1231339" y="912318"/>
            <a:ext cx="5948314" cy="778208"/>
          </a:xfrm>
        </p:spPr>
        <p:txBody>
          <a:bodyPr>
            <a:normAutofit/>
          </a:bodyPr>
          <a:lstStyle/>
          <a:p>
            <a:r>
              <a:rPr lang="en-US" dirty="0">
                <a:latin typeface="Lexend Deca Medium" pitchFamily="2" charset="77"/>
              </a:rPr>
              <a:t>Living Components of Soil</a:t>
            </a:r>
          </a:p>
        </p:txBody>
      </p:sp>
      <p:sp>
        <p:nvSpPr>
          <p:cNvPr id="2" name="Content Placeholder 3">
            <a:extLst>
              <a:ext uri="{FF2B5EF4-FFF2-40B4-BE49-F238E27FC236}">
                <a16:creationId xmlns:a16="http://schemas.microsoft.com/office/drawing/2014/main" id="{3077AC1D-7CEC-832F-F9DB-0D5E1538CDDE}"/>
              </a:ext>
            </a:extLst>
          </p:cNvPr>
          <p:cNvSpPr txBox="1">
            <a:spLocks/>
          </p:cNvSpPr>
          <p:nvPr/>
        </p:nvSpPr>
        <p:spPr>
          <a:xfrm>
            <a:off x="1231339" y="2156059"/>
            <a:ext cx="6681321" cy="40682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chemeClr val="accent2"/>
                </a:solidFill>
                <a:latin typeface="Lexend Deca Medium" pitchFamily="2" charset="77"/>
              </a:rPr>
              <a:t>Brainstorm: What are living components of soil?</a:t>
            </a:r>
          </a:p>
          <a:p>
            <a:pPr marL="0" indent="0">
              <a:buFont typeface="Arial" panose="020B0604020202020204" pitchFamily="34" charset="0"/>
              <a:buNone/>
            </a:pPr>
            <a:endParaRPr lang="en-US" sz="2000" dirty="0">
              <a:latin typeface="Lexend Deca Medium" pitchFamily="2" charset="77"/>
            </a:endParaRPr>
          </a:p>
          <a:p>
            <a:pPr marL="0" indent="0">
              <a:buFont typeface="Arial" panose="020B0604020202020204" pitchFamily="34" charset="0"/>
              <a:buNone/>
            </a:pPr>
            <a:endParaRPr lang="en-US" sz="2000" dirty="0">
              <a:solidFill>
                <a:schemeClr val="accent2"/>
              </a:solidFill>
              <a:latin typeface="Lexend Deca Medium" pitchFamily="2" charset="77"/>
            </a:endParaRPr>
          </a:p>
        </p:txBody>
      </p:sp>
    </p:spTree>
    <p:extLst>
      <p:ext uri="{BB962C8B-B14F-4D97-AF65-F5344CB8AC3E}">
        <p14:creationId xmlns:p14="http://schemas.microsoft.com/office/powerpoint/2010/main" val="14151999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1A590-65EA-81DF-87C2-6D877D320A34}"/>
              </a:ext>
            </a:extLst>
          </p:cNvPr>
          <p:cNvSpPr>
            <a:spLocks noGrp="1"/>
          </p:cNvSpPr>
          <p:nvPr>
            <p:ph type="title"/>
          </p:nvPr>
        </p:nvSpPr>
        <p:spPr>
          <a:xfrm>
            <a:off x="1231339" y="912318"/>
            <a:ext cx="5948314" cy="778208"/>
          </a:xfrm>
        </p:spPr>
        <p:txBody>
          <a:bodyPr>
            <a:normAutofit/>
          </a:bodyPr>
          <a:lstStyle/>
          <a:p>
            <a:r>
              <a:rPr lang="en-US" dirty="0">
                <a:latin typeface="Lexend Deca Medium" pitchFamily="2" charset="77"/>
              </a:rPr>
              <a:t>Living Components of Soil</a:t>
            </a:r>
          </a:p>
        </p:txBody>
      </p:sp>
      <p:sp>
        <p:nvSpPr>
          <p:cNvPr id="2" name="Content Placeholder 3">
            <a:extLst>
              <a:ext uri="{FF2B5EF4-FFF2-40B4-BE49-F238E27FC236}">
                <a16:creationId xmlns:a16="http://schemas.microsoft.com/office/drawing/2014/main" id="{3077AC1D-7CEC-832F-F9DB-0D5E1538CDDE}"/>
              </a:ext>
            </a:extLst>
          </p:cNvPr>
          <p:cNvSpPr txBox="1">
            <a:spLocks/>
          </p:cNvSpPr>
          <p:nvPr/>
        </p:nvSpPr>
        <p:spPr>
          <a:xfrm>
            <a:off x="1231339" y="2156059"/>
            <a:ext cx="6681321" cy="40682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solidFill>
                  <a:schemeClr val="accent2"/>
                </a:solidFill>
                <a:latin typeface="Lexend Deca Medium" pitchFamily="2" charset="77"/>
              </a:rPr>
              <a:t>Brainstorm: What are living components of soil?</a:t>
            </a:r>
          </a:p>
          <a:p>
            <a:pPr marL="0" indent="0">
              <a:buFont typeface="Arial" panose="020B0604020202020204" pitchFamily="34" charset="0"/>
              <a:buNone/>
            </a:pPr>
            <a:endParaRPr lang="en-US" sz="2000" dirty="0">
              <a:latin typeface="Lexend Deca Medium" pitchFamily="2" charset="77"/>
            </a:endParaRPr>
          </a:p>
          <a:p>
            <a:r>
              <a:rPr lang="en-US" sz="2000" dirty="0">
                <a:latin typeface="Lexend Deca Medium" pitchFamily="2" charset="77"/>
              </a:rPr>
              <a:t>Healthy soil has </a:t>
            </a:r>
            <a:r>
              <a:rPr lang="en-US" sz="2000" b="1" dirty="0">
                <a:latin typeface="Lexend Deca Medium" pitchFamily="2" charset="77"/>
              </a:rPr>
              <a:t>biodiversity.  </a:t>
            </a:r>
            <a:r>
              <a:rPr lang="en-US" sz="2000" dirty="0">
                <a:latin typeface="Lexend Deca Medium" pitchFamily="2" charset="77"/>
              </a:rPr>
              <a:t>That means lots of things live there, like earthworms, insects, microbes and plant roots.</a:t>
            </a:r>
          </a:p>
          <a:p>
            <a:pPr marL="0" indent="0">
              <a:buFont typeface="Arial" panose="020B0604020202020204" pitchFamily="34" charset="0"/>
              <a:buNone/>
            </a:pPr>
            <a:endParaRPr lang="en-US" sz="2000" dirty="0">
              <a:latin typeface="Lexend Deca Medium" pitchFamily="2" charset="77"/>
            </a:endParaRPr>
          </a:p>
          <a:p>
            <a:r>
              <a:rPr lang="en-US" sz="2000" dirty="0">
                <a:latin typeface="Lexend Deca Medium" pitchFamily="2" charset="77"/>
              </a:rPr>
              <a:t>And did you know?  Soil makes up only 10% of Earth’s surface.  We need it to grow our food, so we need to protect it!</a:t>
            </a:r>
          </a:p>
        </p:txBody>
      </p:sp>
    </p:spTree>
    <p:extLst>
      <p:ext uri="{BB962C8B-B14F-4D97-AF65-F5344CB8AC3E}">
        <p14:creationId xmlns:p14="http://schemas.microsoft.com/office/powerpoint/2010/main" val="6740209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01A590-65EA-81DF-87C2-6D877D320A34}"/>
              </a:ext>
            </a:extLst>
          </p:cNvPr>
          <p:cNvSpPr>
            <a:spLocks noGrp="1"/>
          </p:cNvSpPr>
          <p:nvPr>
            <p:ph type="title"/>
          </p:nvPr>
        </p:nvSpPr>
        <p:spPr>
          <a:xfrm>
            <a:off x="1086266" y="941194"/>
            <a:ext cx="5948314" cy="778208"/>
          </a:xfrm>
        </p:spPr>
        <p:txBody>
          <a:bodyPr>
            <a:normAutofit/>
          </a:bodyPr>
          <a:lstStyle/>
          <a:p>
            <a:r>
              <a:rPr lang="en-US" dirty="0">
                <a:latin typeface="Lexend Deca Medium" pitchFamily="2" charset="77"/>
              </a:rPr>
              <a:t>Non-Living Components of Soil</a:t>
            </a:r>
          </a:p>
        </p:txBody>
      </p:sp>
      <p:sp>
        <p:nvSpPr>
          <p:cNvPr id="2" name="Content Placeholder 3">
            <a:extLst>
              <a:ext uri="{FF2B5EF4-FFF2-40B4-BE49-F238E27FC236}">
                <a16:creationId xmlns:a16="http://schemas.microsoft.com/office/drawing/2014/main" id="{4A1C52EC-EB4C-6B4F-2E6C-8D69323AFEEE}"/>
              </a:ext>
            </a:extLst>
          </p:cNvPr>
          <p:cNvSpPr txBox="1">
            <a:spLocks/>
          </p:cNvSpPr>
          <p:nvPr/>
        </p:nvSpPr>
        <p:spPr>
          <a:xfrm>
            <a:off x="1231339" y="2156059"/>
            <a:ext cx="6838604" cy="40682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accent2"/>
                </a:solidFill>
                <a:latin typeface="Lexend Deca Medium" pitchFamily="2" charset="77"/>
              </a:rPr>
              <a:t>Brainstorm: What are non-living components of soil? </a:t>
            </a:r>
            <a:r>
              <a:rPr lang="en-US" dirty="0">
                <a:latin typeface="Lexend Deca Medium" pitchFamily="2" charset="77"/>
              </a:rPr>
              <a:t> </a:t>
            </a:r>
          </a:p>
          <a:p>
            <a:pPr marL="0" indent="0">
              <a:buFont typeface="Arial" panose="020B0604020202020204" pitchFamily="34" charset="0"/>
              <a:buNone/>
            </a:pPr>
            <a:endParaRPr lang="en-US" sz="2000" dirty="0">
              <a:latin typeface="Lexend Deca Medium" pitchFamily="2" charset="77"/>
            </a:endParaRPr>
          </a:p>
        </p:txBody>
      </p:sp>
    </p:spTree>
    <p:extLst>
      <p:ext uri="{BB962C8B-B14F-4D97-AF65-F5344CB8AC3E}">
        <p14:creationId xmlns:p14="http://schemas.microsoft.com/office/powerpoint/2010/main" val="1470944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8206E9-B35C-AA20-8D0B-53D4D7927A49}"/>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A2281547-31CE-9D80-5372-01619807D4E6}"/>
              </a:ext>
            </a:extLst>
          </p:cNvPr>
          <p:cNvSpPr>
            <a:spLocks noGrp="1"/>
          </p:cNvSpPr>
          <p:nvPr>
            <p:ph type="title"/>
          </p:nvPr>
        </p:nvSpPr>
        <p:spPr>
          <a:xfrm>
            <a:off x="1086266" y="941194"/>
            <a:ext cx="5948314" cy="778208"/>
          </a:xfrm>
        </p:spPr>
        <p:txBody>
          <a:bodyPr>
            <a:normAutofit/>
          </a:bodyPr>
          <a:lstStyle/>
          <a:p>
            <a:r>
              <a:rPr lang="en-US" dirty="0">
                <a:latin typeface="Lexend Deca Medium" pitchFamily="2" charset="77"/>
              </a:rPr>
              <a:t>Non-Living Components of Soil</a:t>
            </a:r>
          </a:p>
        </p:txBody>
      </p:sp>
      <p:sp>
        <p:nvSpPr>
          <p:cNvPr id="2" name="Content Placeholder 3">
            <a:extLst>
              <a:ext uri="{FF2B5EF4-FFF2-40B4-BE49-F238E27FC236}">
                <a16:creationId xmlns:a16="http://schemas.microsoft.com/office/drawing/2014/main" id="{6364BC56-2DBF-8E03-CE69-FEFD86BF31F8}"/>
              </a:ext>
            </a:extLst>
          </p:cNvPr>
          <p:cNvSpPr txBox="1">
            <a:spLocks/>
          </p:cNvSpPr>
          <p:nvPr/>
        </p:nvSpPr>
        <p:spPr>
          <a:xfrm>
            <a:off x="1231339" y="2156059"/>
            <a:ext cx="6838604" cy="406821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accent2"/>
                </a:solidFill>
                <a:latin typeface="Lexend Deca Medium" pitchFamily="2" charset="77"/>
              </a:rPr>
              <a:t>Brainstorm: What are non-living components of soil? </a:t>
            </a:r>
            <a:r>
              <a:rPr lang="en-US" dirty="0">
                <a:latin typeface="Lexend Deca Medium" pitchFamily="2" charset="77"/>
              </a:rPr>
              <a:t> </a:t>
            </a:r>
          </a:p>
          <a:p>
            <a:pPr marL="0" indent="0">
              <a:buFont typeface="Arial" panose="020B0604020202020204" pitchFamily="34" charset="0"/>
              <a:buNone/>
            </a:pPr>
            <a:endParaRPr lang="en-US" sz="2000" dirty="0">
              <a:latin typeface="Lexend Deca Medium" pitchFamily="2" charset="77"/>
            </a:endParaRPr>
          </a:p>
          <a:p>
            <a:r>
              <a:rPr lang="en-US" sz="2000" dirty="0">
                <a:latin typeface="Lexend Deca Light" pitchFamily="2" charset="77"/>
              </a:rPr>
              <a:t>Soil also includes minerals from broken-down rocks and gases like carbon dioxide and oxygen. </a:t>
            </a:r>
          </a:p>
          <a:p>
            <a:pPr marL="0" indent="0">
              <a:buNone/>
            </a:pPr>
            <a:endParaRPr lang="en-US" sz="2000" dirty="0">
              <a:latin typeface="Lexend Deca Medium" pitchFamily="2" charset="77"/>
            </a:endParaRPr>
          </a:p>
          <a:p>
            <a:r>
              <a:rPr lang="en-US" sz="2000" dirty="0">
                <a:latin typeface="Lexend Deca SemiBold" pitchFamily="2" charset="77"/>
              </a:rPr>
              <a:t>Think about this!  </a:t>
            </a:r>
            <a:r>
              <a:rPr lang="en-US" sz="2000" dirty="0">
                <a:latin typeface="Lexend Deca Light" pitchFamily="2" charset="77"/>
              </a:rPr>
              <a:t>We don’t eat soil, but we need soil to eat!</a:t>
            </a:r>
          </a:p>
        </p:txBody>
      </p:sp>
    </p:spTree>
    <p:extLst>
      <p:ext uri="{BB962C8B-B14F-4D97-AF65-F5344CB8AC3E}">
        <p14:creationId xmlns:p14="http://schemas.microsoft.com/office/powerpoint/2010/main" val="2152254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415633A1-E7CC-073C-83C3-8B1ED143CB1D}"/>
              </a:ext>
            </a:extLst>
          </p:cNvPr>
          <p:cNvPicPr>
            <a:picLocks noGrp="1" noChangeAspect="1"/>
          </p:cNvPicPr>
          <p:nvPr>
            <p:ph type="pic" idx="13"/>
          </p:nvPr>
        </p:nvPicPr>
        <p:blipFill>
          <a:blip r:embed="rId3">
            <a:extLst>
              <a:ext uri="{28A0092B-C50C-407E-A947-70E740481C1C}">
                <a14:useLocalDpi xmlns:a14="http://schemas.microsoft.com/office/drawing/2010/main" val="0"/>
              </a:ext>
            </a:extLst>
          </a:blip>
          <a:srcRect l="15782" r="15782"/>
          <a:stretch>
            <a:fillRect/>
          </a:stretch>
        </p:blipFill>
        <p:spPr/>
      </p:pic>
      <p:sp>
        <p:nvSpPr>
          <p:cNvPr id="3" name="Title 2">
            <a:extLst>
              <a:ext uri="{FF2B5EF4-FFF2-40B4-BE49-F238E27FC236}">
                <a16:creationId xmlns:a16="http://schemas.microsoft.com/office/drawing/2014/main" id="{D3A9B96F-27FD-17B1-0709-769514A7E9B4}"/>
              </a:ext>
            </a:extLst>
          </p:cNvPr>
          <p:cNvSpPr>
            <a:spLocks noGrp="1"/>
          </p:cNvSpPr>
          <p:nvPr>
            <p:ph type="title"/>
          </p:nvPr>
        </p:nvSpPr>
        <p:spPr>
          <a:xfrm>
            <a:off x="1201769" y="835860"/>
            <a:ext cx="5948314" cy="778208"/>
          </a:xfrm>
        </p:spPr>
        <p:txBody>
          <a:bodyPr/>
          <a:lstStyle/>
          <a:p>
            <a:r>
              <a:rPr lang="en-US" dirty="0">
                <a:latin typeface="Lexend Deca Medium" pitchFamily="2" charset="77"/>
              </a:rPr>
              <a:t>ACTION 1 :  Worm Survey</a:t>
            </a:r>
          </a:p>
        </p:txBody>
      </p:sp>
      <p:sp>
        <p:nvSpPr>
          <p:cNvPr id="4" name="Content Placeholder 3">
            <a:extLst>
              <a:ext uri="{FF2B5EF4-FFF2-40B4-BE49-F238E27FC236}">
                <a16:creationId xmlns:a16="http://schemas.microsoft.com/office/drawing/2014/main" id="{B806FBD4-C274-B320-7801-31EF74E5D29B}"/>
              </a:ext>
            </a:extLst>
          </p:cNvPr>
          <p:cNvSpPr>
            <a:spLocks noGrp="1"/>
          </p:cNvSpPr>
          <p:nvPr>
            <p:ph idx="1"/>
          </p:nvPr>
        </p:nvSpPr>
        <p:spPr>
          <a:xfrm>
            <a:off x="1201769" y="1722922"/>
            <a:ext cx="6055679" cy="4299218"/>
          </a:xfrm>
        </p:spPr>
        <p:txBody>
          <a:bodyPr>
            <a:normAutofit/>
          </a:bodyPr>
          <a:lstStyle/>
          <a:p>
            <a:pPr marL="0" indent="0">
              <a:buNone/>
            </a:pPr>
            <a:r>
              <a:rPr lang="en-US" sz="2000" dirty="0">
                <a:latin typeface="Lexend Deca Light" pitchFamily="2" charset="77"/>
              </a:rPr>
              <a:t>It’s time to dig for worms!  </a:t>
            </a:r>
          </a:p>
          <a:p>
            <a:pPr marL="0" indent="0">
              <a:buNone/>
            </a:pPr>
            <a:r>
              <a:rPr lang="en-US" sz="2000" dirty="0">
                <a:latin typeface="Lexend Deca Light" pitchFamily="2" charset="77"/>
              </a:rPr>
              <a:t>We are going to take two soil samples and look for indications of healthy soil.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Watch </a:t>
            </a:r>
            <a:r>
              <a:rPr lang="en-US" sz="2000" dirty="0">
                <a:latin typeface="Lexend Deca Light" pitchFamily="2" charset="77"/>
                <a:hlinkClick r:id="rId4"/>
              </a:rPr>
              <a:t>this video </a:t>
            </a:r>
            <a:r>
              <a:rPr lang="en-US" sz="2000" dirty="0">
                <a:latin typeface="Lexend Deca Light" pitchFamily="2" charset="77"/>
              </a:rPr>
              <a:t>to learn more about how worms help the soil.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Let’s make predictions:  </a:t>
            </a:r>
          </a:p>
          <a:p>
            <a:pPr marL="0" indent="0">
              <a:buNone/>
            </a:pPr>
            <a:r>
              <a:rPr lang="en-US" sz="2000" dirty="0">
                <a:solidFill>
                  <a:schemeClr val="accent2"/>
                </a:solidFill>
                <a:latin typeface="Lexend Deca Light" pitchFamily="2" charset="77"/>
              </a:rPr>
              <a:t>What do you think we might </a:t>
            </a:r>
            <a:br>
              <a:rPr lang="en-US" sz="2000" dirty="0">
                <a:solidFill>
                  <a:schemeClr val="accent2"/>
                </a:solidFill>
                <a:latin typeface="Lexend Deca Light" pitchFamily="2" charset="77"/>
              </a:rPr>
            </a:br>
            <a:r>
              <a:rPr lang="en-US" sz="2000" dirty="0">
                <a:solidFill>
                  <a:schemeClr val="accent2"/>
                </a:solidFill>
                <a:latin typeface="Lexend Deca Light" pitchFamily="2" charset="77"/>
              </a:rPr>
              <a:t>observe that indicates healthy soil?</a:t>
            </a:r>
          </a:p>
        </p:txBody>
      </p:sp>
    </p:spTree>
    <p:extLst>
      <p:ext uri="{BB962C8B-B14F-4D97-AF65-F5344CB8AC3E}">
        <p14:creationId xmlns:p14="http://schemas.microsoft.com/office/powerpoint/2010/main" val="19773773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F56E6F-C45C-EAA4-1DA1-169EC4D88403}"/>
              </a:ext>
            </a:extLst>
          </p:cNvPr>
          <p:cNvSpPr>
            <a:spLocks noGrp="1"/>
          </p:cNvSpPr>
          <p:nvPr>
            <p:ph type="title"/>
          </p:nvPr>
        </p:nvSpPr>
        <p:spPr>
          <a:xfrm>
            <a:off x="980388" y="906804"/>
            <a:ext cx="5938887" cy="778208"/>
          </a:xfrm>
        </p:spPr>
        <p:txBody>
          <a:bodyPr/>
          <a:lstStyle/>
          <a:p>
            <a:r>
              <a:rPr lang="en-US" dirty="0">
                <a:latin typeface="Lexend Deca Medium" pitchFamily="2" charset="77"/>
              </a:rPr>
              <a:t>ACTION 2: Composting</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BBE1F9AE-BF1C-5422-DC0B-00D255121C26}"/>
              </a:ext>
            </a:extLst>
          </p:cNvPr>
          <p:cNvSpPr>
            <a:spLocks noGrp="1"/>
          </p:cNvSpPr>
          <p:nvPr>
            <p:ph idx="1"/>
          </p:nvPr>
        </p:nvSpPr>
        <p:spPr>
          <a:xfrm>
            <a:off x="980388" y="1963553"/>
            <a:ext cx="7418895" cy="4116735"/>
          </a:xfrm>
        </p:spPr>
        <p:txBody>
          <a:bodyPr/>
          <a:lstStyle/>
          <a:p>
            <a:pPr marL="0" indent="0">
              <a:lnSpc>
                <a:spcPct val="100000"/>
              </a:lnSpc>
              <a:spcBef>
                <a:spcPts val="0"/>
              </a:spcBef>
              <a:buNone/>
            </a:pPr>
            <a:r>
              <a:rPr lang="en-US" sz="2000" dirty="0">
                <a:latin typeface="Lexend Deca Light" pitchFamily="2" charset="77"/>
              </a:rPr>
              <a:t>We can make healthy soil for our gardens by composting food waste. </a:t>
            </a:r>
          </a:p>
          <a:p>
            <a:pPr marL="0" indent="0">
              <a:buNone/>
            </a:pPr>
            <a:endParaRPr lang="en-US" sz="2000" dirty="0">
              <a:latin typeface="Lexend Deca Light" pitchFamily="2" charset="77"/>
            </a:endParaRPr>
          </a:p>
          <a:p>
            <a:pPr marL="0" indent="0">
              <a:lnSpc>
                <a:spcPct val="100000"/>
              </a:lnSpc>
              <a:spcBef>
                <a:spcPts val="0"/>
              </a:spcBef>
              <a:buNone/>
            </a:pPr>
            <a:r>
              <a:rPr lang="en-US" sz="2000" dirty="0">
                <a:latin typeface="Lexend Deca Light" pitchFamily="2" charset="77"/>
              </a:rPr>
              <a:t>We will make a mini composter to see how the food breaks down into healthy soil. </a:t>
            </a:r>
          </a:p>
          <a:p>
            <a:pPr marL="0" indent="0">
              <a:buNone/>
            </a:pPr>
            <a:endParaRPr lang="en-US" dirty="0">
              <a:latin typeface="Lexend Deca Light" pitchFamily="2" charset="77"/>
            </a:endParaRPr>
          </a:p>
          <a:p>
            <a:pPr marL="0" indent="0">
              <a:buNone/>
            </a:pPr>
            <a:r>
              <a:rPr lang="en-US" sz="1800" dirty="0">
                <a:latin typeface="Lexend Deca Light" pitchFamily="2" charset="77"/>
              </a:rPr>
              <a:t>Let’s make predictions:  </a:t>
            </a:r>
          </a:p>
          <a:p>
            <a:pPr marL="0" indent="0">
              <a:buNone/>
            </a:pPr>
            <a:r>
              <a:rPr lang="en-US" sz="1800" dirty="0">
                <a:solidFill>
                  <a:schemeClr val="accent2"/>
                </a:solidFill>
                <a:latin typeface="Lexend Deca Light" pitchFamily="2" charset="77"/>
              </a:rPr>
              <a:t>What will happen to the organic waste?      </a:t>
            </a:r>
            <a:endParaRPr lang="en-CA" dirty="0">
              <a:latin typeface="Lexend Deca Light" pitchFamily="2" charset="77"/>
            </a:endParaRPr>
          </a:p>
        </p:txBody>
      </p:sp>
      <p:pic>
        <p:nvPicPr>
          <p:cNvPr id="4" name="Picture 3" descr="A picture containing text, container&#10;&#10;Description automatically generated">
            <a:extLst>
              <a:ext uri="{FF2B5EF4-FFF2-40B4-BE49-F238E27FC236}">
                <a16:creationId xmlns:a16="http://schemas.microsoft.com/office/drawing/2014/main" id="{F58A7971-9C66-BFCB-BF4F-D349F3535F0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02119" y="3722741"/>
            <a:ext cx="1268891" cy="2228455"/>
          </a:xfrm>
          <a:prstGeom prst="rect">
            <a:avLst/>
          </a:prstGeom>
        </p:spPr>
      </p:pic>
    </p:spTree>
    <p:extLst>
      <p:ext uri="{BB962C8B-B14F-4D97-AF65-F5344CB8AC3E}">
        <p14:creationId xmlns:p14="http://schemas.microsoft.com/office/powerpoint/2010/main" val="24882002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26F0-CD7B-B1D9-CFDF-E34DC0BE8C04}"/>
              </a:ext>
            </a:extLst>
          </p:cNvPr>
          <p:cNvSpPr>
            <a:spLocks noGrp="1"/>
          </p:cNvSpPr>
          <p:nvPr>
            <p:ph type="title"/>
          </p:nvPr>
        </p:nvSpPr>
        <p:spPr>
          <a:xfrm>
            <a:off x="980388" y="764284"/>
            <a:ext cx="5938887" cy="778208"/>
          </a:xfrm>
        </p:spPr>
        <p:txBody>
          <a:bodyPr/>
          <a:lstStyle/>
          <a:p>
            <a:r>
              <a:rPr lang="en-US" dirty="0">
                <a:latin typeface="Lexend Deca Medium" pitchFamily="2" charset="77"/>
              </a:rPr>
              <a:t>A Note for Teachers</a:t>
            </a:r>
          </a:p>
        </p:txBody>
      </p:sp>
      <p:sp>
        <p:nvSpPr>
          <p:cNvPr id="3" name="Content Placeholder 2">
            <a:extLst>
              <a:ext uri="{FF2B5EF4-FFF2-40B4-BE49-F238E27FC236}">
                <a16:creationId xmlns:a16="http://schemas.microsoft.com/office/drawing/2014/main" id="{D6232A28-1198-1337-260F-67EF8B086E15}"/>
              </a:ext>
            </a:extLst>
          </p:cNvPr>
          <p:cNvSpPr>
            <a:spLocks noGrp="1"/>
          </p:cNvSpPr>
          <p:nvPr>
            <p:ph idx="1"/>
          </p:nvPr>
        </p:nvSpPr>
        <p:spPr>
          <a:xfrm>
            <a:off x="980388" y="1542492"/>
            <a:ext cx="7418895" cy="4736554"/>
          </a:xfrm>
        </p:spPr>
        <p:txBody>
          <a:bodyPr>
            <a:noAutofit/>
          </a:bodyPr>
          <a:lstStyle/>
          <a:p>
            <a:pPr marL="0" indent="0">
              <a:lnSpc>
                <a:spcPct val="100000"/>
              </a:lnSpc>
              <a:spcBef>
                <a:spcPts val="0"/>
              </a:spcBef>
              <a:buNone/>
            </a:pPr>
            <a:r>
              <a:rPr lang="en-CA" dirty="0">
                <a:effectLst/>
                <a:latin typeface="Lexend Deca Light" pitchFamily="2" charset="77"/>
                <a:ea typeface="Calibri" panose="020F0502020204030204" pitchFamily="34" charset="0"/>
                <a:cs typeface="Times New Roman" panose="02020603050405020304" pitchFamily="18" charset="0"/>
              </a:rPr>
              <a:t>Soil is not the same thing as dirt. Soil is what grows living things; dirt is what’s left on your clothes after you work with soil. </a:t>
            </a:r>
          </a:p>
          <a:p>
            <a:pPr>
              <a:lnSpc>
                <a:spcPct val="100000"/>
              </a:lnSpc>
              <a:spcBef>
                <a:spcPts val="0"/>
              </a:spcBef>
            </a:pPr>
            <a:endParaRPr lang="en-CA" dirty="0">
              <a:latin typeface="Lexend Deca Light" pitchFamily="2" charset="77"/>
              <a:ea typeface="Calibri" panose="020F0502020204030204" pitchFamily="34" charset="0"/>
              <a:cs typeface="Times New Roman" panose="02020603050405020304" pitchFamily="18" charset="0"/>
            </a:endParaRPr>
          </a:p>
          <a:p>
            <a:pPr marL="0" indent="0">
              <a:lnSpc>
                <a:spcPct val="100000"/>
              </a:lnSpc>
              <a:spcBef>
                <a:spcPts val="0"/>
              </a:spcBef>
              <a:buNone/>
            </a:pPr>
            <a:r>
              <a:rPr lang="en-CA" dirty="0">
                <a:effectLst/>
                <a:latin typeface="Lexend Deca Light" pitchFamily="2" charset="77"/>
                <a:ea typeface="Calibri" panose="020F0502020204030204" pitchFamily="34" charset="0"/>
                <a:cs typeface="Times New Roman" panose="02020603050405020304" pitchFamily="18" charset="0"/>
              </a:rPr>
              <a:t>Students will learn how important soil is for growing healthy plants. They will come to understand soil composition and its amazing diversity. They will learn about composting to understand how natural decomposition in soil benefits plants. </a:t>
            </a:r>
          </a:p>
        </p:txBody>
      </p:sp>
    </p:spTree>
    <p:extLst>
      <p:ext uri="{BB962C8B-B14F-4D97-AF65-F5344CB8AC3E}">
        <p14:creationId xmlns:p14="http://schemas.microsoft.com/office/powerpoint/2010/main" val="2684572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A9B96F-27FD-17B1-0709-769514A7E9B4}"/>
              </a:ext>
            </a:extLst>
          </p:cNvPr>
          <p:cNvSpPr>
            <a:spLocks noGrp="1"/>
          </p:cNvSpPr>
          <p:nvPr>
            <p:ph type="title"/>
          </p:nvPr>
        </p:nvSpPr>
        <p:spPr>
          <a:xfrm>
            <a:off x="1086266" y="773553"/>
            <a:ext cx="5948314" cy="778208"/>
          </a:xfrm>
        </p:spPr>
        <p:txBody>
          <a:bodyPr/>
          <a:lstStyle/>
          <a:p>
            <a:r>
              <a:rPr lang="en-US" dirty="0">
                <a:latin typeface="Lexend Deca Medium" pitchFamily="2" charset="77"/>
              </a:rPr>
              <a:t>ACTION 3: Underwear Test</a:t>
            </a:r>
          </a:p>
        </p:txBody>
      </p:sp>
      <p:sp>
        <p:nvSpPr>
          <p:cNvPr id="4" name="Content Placeholder 3">
            <a:extLst>
              <a:ext uri="{FF2B5EF4-FFF2-40B4-BE49-F238E27FC236}">
                <a16:creationId xmlns:a16="http://schemas.microsoft.com/office/drawing/2014/main" id="{B806FBD4-C274-B320-7801-31EF74E5D29B}"/>
              </a:ext>
            </a:extLst>
          </p:cNvPr>
          <p:cNvSpPr>
            <a:spLocks noGrp="1"/>
          </p:cNvSpPr>
          <p:nvPr>
            <p:ph idx="1"/>
          </p:nvPr>
        </p:nvSpPr>
        <p:spPr>
          <a:xfrm>
            <a:off x="1086266" y="1750602"/>
            <a:ext cx="6094180" cy="4752801"/>
          </a:xfrm>
        </p:spPr>
        <p:txBody>
          <a:bodyPr>
            <a:normAutofit/>
          </a:bodyPr>
          <a:lstStyle/>
          <a:p>
            <a:pPr marL="0" indent="0">
              <a:buNone/>
            </a:pPr>
            <a:r>
              <a:rPr lang="en-US" sz="2000" dirty="0">
                <a:latin typeface="Lexend Deca Light" pitchFamily="2" charset="77"/>
              </a:rPr>
              <a:t>What can underwear tell us about soil health? Let’s find out!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We are going to bury cotton underwear in two different locations.  In 60 days, we will dig them up and make some observations.</a:t>
            </a:r>
          </a:p>
          <a:p>
            <a:pPr marL="0" indent="0">
              <a:buNone/>
            </a:pPr>
            <a:endParaRPr lang="en-US" sz="2000" dirty="0">
              <a:latin typeface="Lexend Deca Light" pitchFamily="2" charset="77"/>
            </a:endParaRPr>
          </a:p>
          <a:p>
            <a:pPr marL="0" indent="0">
              <a:buNone/>
            </a:pPr>
            <a:r>
              <a:rPr lang="en-US" sz="2000" dirty="0">
                <a:latin typeface="Lexend Deca Light" pitchFamily="2" charset="77"/>
              </a:rPr>
              <a:t>Let’s make predictions:  </a:t>
            </a:r>
          </a:p>
          <a:p>
            <a:pPr marL="0" indent="0">
              <a:buNone/>
            </a:pPr>
            <a:r>
              <a:rPr lang="en-US" sz="2000" dirty="0">
                <a:solidFill>
                  <a:schemeClr val="accent2"/>
                </a:solidFill>
                <a:latin typeface="Lexend Deca Light" pitchFamily="2" charset="77"/>
              </a:rPr>
              <a:t>What will happen to the underwear?</a:t>
            </a:r>
          </a:p>
          <a:p>
            <a:pPr marL="0" indent="0">
              <a:buNone/>
            </a:pPr>
            <a:r>
              <a:rPr lang="en-US" sz="2000" dirty="0">
                <a:solidFill>
                  <a:schemeClr val="accent2"/>
                </a:solidFill>
                <a:latin typeface="Lexend Deca Light" pitchFamily="2" charset="77"/>
              </a:rPr>
              <a:t>What can it tell us about soil health?</a:t>
            </a:r>
            <a:endParaRPr lang="en-US" dirty="0">
              <a:latin typeface="Lexend Deca Light" pitchFamily="2" charset="77"/>
            </a:endParaRPr>
          </a:p>
        </p:txBody>
      </p:sp>
      <p:pic>
        <p:nvPicPr>
          <p:cNvPr id="7" name="Picture Placeholder 11">
            <a:extLst>
              <a:ext uri="{FF2B5EF4-FFF2-40B4-BE49-F238E27FC236}">
                <a16:creationId xmlns:a16="http://schemas.microsoft.com/office/drawing/2014/main" id="{32CF5F7D-71BA-63D2-E579-959788D3EFB1}"/>
              </a:ext>
            </a:extLst>
          </p:cNvPr>
          <p:cNvPicPr>
            <a:picLocks noChangeAspect="1"/>
          </p:cNvPicPr>
          <p:nvPr/>
        </p:nvPicPr>
        <p:blipFill>
          <a:blip r:embed="rId3">
            <a:extLst>
              <a:ext uri="{28A0092B-C50C-407E-A947-70E740481C1C}">
                <a14:useLocalDpi xmlns:a14="http://schemas.microsoft.com/office/drawing/2010/main" val="0"/>
              </a:ext>
            </a:extLst>
          </a:blip>
          <a:srcRect t="14032" b="14032"/>
          <a:stretch>
            <a:fillRect/>
          </a:stretch>
        </p:blipFill>
        <p:spPr>
          <a:xfrm>
            <a:off x="5945362" y="3771989"/>
            <a:ext cx="3007003" cy="2930255"/>
          </a:xfrm>
          <a:prstGeom prst="flowChartConnector">
            <a:avLst/>
          </a:prstGeom>
          <a:solidFill>
            <a:schemeClr val="lt1"/>
          </a:solidFill>
          <a:ln w="19050" cap="flat" cmpd="sng" algn="ctr">
            <a:solidFill>
              <a:schemeClr val="accent4">
                <a:lumMod val="60000"/>
                <a:lumOff val="40000"/>
              </a:schemeClr>
            </a:solidFill>
            <a:prstDash val="solid"/>
            <a:miter lim="800000"/>
          </a:ln>
          <a:effectLst/>
        </p:spPr>
      </p:pic>
    </p:spTree>
    <p:extLst>
      <p:ext uri="{BB962C8B-B14F-4D97-AF65-F5344CB8AC3E}">
        <p14:creationId xmlns:p14="http://schemas.microsoft.com/office/powerpoint/2010/main" val="10552224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05042A-B7BD-3BDE-327F-2E13CFEF6550}"/>
              </a:ext>
            </a:extLst>
          </p:cNvPr>
          <p:cNvSpPr>
            <a:spLocks noGrp="1"/>
          </p:cNvSpPr>
          <p:nvPr>
            <p:ph type="title"/>
          </p:nvPr>
        </p:nvSpPr>
        <p:spPr>
          <a:xfrm>
            <a:off x="1149524" y="806441"/>
            <a:ext cx="5948314" cy="778208"/>
          </a:xfrm>
        </p:spPr>
        <p:txBody>
          <a:bodyPr/>
          <a:lstStyle/>
          <a:p>
            <a:r>
              <a:rPr lang="en-US" dirty="0">
                <a:latin typeface="Lexend Deca Medium" pitchFamily="2" charset="77"/>
              </a:rPr>
              <a:t>Wrap Up</a:t>
            </a:r>
          </a:p>
        </p:txBody>
      </p:sp>
      <p:sp>
        <p:nvSpPr>
          <p:cNvPr id="4" name="Content Placeholder 3">
            <a:extLst>
              <a:ext uri="{FF2B5EF4-FFF2-40B4-BE49-F238E27FC236}">
                <a16:creationId xmlns:a16="http://schemas.microsoft.com/office/drawing/2014/main" id="{41A918F1-AC72-3EBA-634E-037F21F4636D}"/>
              </a:ext>
            </a:extLst>
          </p:cNvPr>
          <p:cNvSpPr>
            <a:spLocks noGrp="1"/>
          </p:cNvSpPr>
          <p:nvPr>
            <p:ph idx="1"/>
          </p:nvPr>
        </p:nvSpPr>
        <p:spPr>
          <a:xfrm>
            <a:off x="1149524" y="1731351"/>
            <a:ext cx="6844951" cy="4752801"/>
          </a:xfrm>
        </p:spPr>
        <p:txBody>
          <a:bodyPr>
            <a:normAutofit/>
          </a:bodyPr>
          <a:lstStyle/>
          <a:p>
            <a:pPr marL="0" indent="0">
              <a:buNone/>
            </a:pPr>
            <a:r>
              <a:rPr lang="en-US" sz="2000" dirty="0">
                <a:latin typeface="Lexend Deca Light" pitchFamily="2" charset="77"/>
              </a:rPr>
              <a:t>Think  about what you’ve learned about soil.</a:t>
            </a:r>
          </a:p>
          <a:p>
            <a:pPr marL="0" indent="0">
              <a:buNone/>
            </a:pPr>
            <a:endParaRPr lang="en-US" sz="2000" dirty="0">
              <a:solidFill>
                <a:srgbClr val="FF6600"/>
              </a:solidFill>
              <a:latin typeface="Lexend Deca Light" pitchFamily="2" charset="77"/>
            </a:endParaRPr>
          </a:p>
          <a:p>
            <a:r>
              <a:rPr lang="en-US" sz="2000" dirty="0">
                <a:solidFill>
                  <a:srgbClr val="FF6600"/>
                </a:solidFill>
                <a:latin typeface="Lexend Deca Light" pitchFamily="2" charset="77"/>
              </a:rPr>
              <a:t>How do you think farmers would check to see if their soil is healthy?</a:t>
            </a:r>
          </a:p>
          <a:p>
            <a:pPr marL="0" indent="0">
              <a:buNone/>
            </a:pPr>
            <a:endParaRPr lang="en-US" sz="2000" dirty="0">
              <a:solidFill>
                <a:srgbClr val="FF6600"/>
              </a:solidFill>
              <a:latin typeface="Lexend Deca Light" pitchFamily="2" charset="77"/>
            </a:endParaRPr>
          </a:p>
          <a:p>
            <a:r>
              <a:rPr lang="en-US" sz="2000" dirty="0">
                <a:solidFill>
                  <a:srgbClr val="FF6600"/>
                </a:solidFill>
                <a:latin typeface="Lexend Deca Light" pitchFamily="2" charset="77"/>
              </a:rPr>
              <a:t>What is on a farm that a farmer could use to make the soil more healthy?</a:t>
            </a:r>
          </a:p>
          <a:p>
            <a:pPr marL="0" indent="0">
              <a:buNone/>
            </a:pPr>
            <a:endParaRPr lang="en-US" sz="2000" dirty="0">
              <a:solidFill>
                <a:srgbClr val="FF6600"/>
              </a:solidFill>
              <a:latin typeface="Lexend Deca Light" pitchFamily="2" charset="77"/>
            </a:endParaRPr>
          </a:p>
          <a:p>
            <a:r>
              <a:rPr lang="en-US" sz="2000" dirty="0">
                <a:solidFill>
                  <a:srgbClr val="FF6600"/>
                </a:solidFill>
                <a:latin typeface="Lexend Deca Light" pitchFamily="2" charset="77"/>
              </a:rPr>
              <a:t>Is it a good idea to use healthy soil for something other than growing food?</a:t>
            </a:r>
          </a:p>
          <a:p>
            <a:endParaRPr lang="en-US" sz="2000" dirty="0">
              <a:latin typeface="Lexend Deca Light" pitchFamily="2" charset="77"/>
            </a:endParaRPr>
          </a:p>
        </p:txBody>
      </p:sp>
    </p:spTree>
    <p:extLst>
      <p:ext uri="{BB962C8B-B14F-4D97-AF65-F5344CB8AC3E}">
        <p14:creationId xmlns:p14="http://schemas.microsoft.com/office/powerpoint/2010/main" val="2380191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0A43729-97B4-4916-5F48-319473A8B9AD}"/>
              </a:ext>
            </a:extLst>
          </p:cNvPr>
          <p:cNvSpPr>
            <a:spLocks noGrp="1"/>
          </p:cNvSpPr>
          <p:nvPr>
            <p:ph idx="1"/>
          </p:nvPr>
        </p:nvSpPr>
        <p:spPr>
          <a:xfrm>
            <a:off x="1132788" y="1709532"/>
            <a:ext cx="7428322" cy="4752801"/>
          </a:xfrm>
        </p:spPr>
        <p:txBody>
          <a:bodyPr>
            <a:normAutofit/>
          </a:bodyPr>
          <a:lstStyle/>
          <a:p>
            <a:pPr marL="0" indent="0">
              <a:buNone/>
            </a:pPr>
            <a:r>
              <a:rPr lang="en-US" sz="2000" dirty="0">
                <a:latin typeface="Lexend Deca Light" pitchFamily="2" charset="77"/>
              </a:rPr>
              <a:t>We will be learning about the different types of soil in Ontario, and you will get to be a soil tester!</a:t>
            </a:r>
          </a:p>
        </p:txBody>
      </p:sp>
      <p:sp>
        <p:nvSpPr>
          <p:cNvPr id="6" name="Title 1">
            <a:extLst>
              <a:ext uri="{FF2B5EF4-FFF2-40B4-BE49-F238E27FC236}">
                <a16:creationId xmlns:a16="http://schemas.microsoft.com/office/drawing/2014/main" id="{D70C295F-E9F1-0DFF-5207-F13165124763}"/>
              </a:ext>
            </a:extLst>
          </p:cNvPr>
          <p:cNvSpPr>
            <a:spLocks noGrp="1"/>
          </p:cNvSpPr>
          <p:nvPr>
            <p:ph type="title"/>
          </p:nvPr>
        </p:nvSpPr>
        <p:spPr>
          <a:xfrm>
            <a:off x="1132788" y="718744"/>
            <a:ext cx="5938887" cy="778208"/>
          </a:xfrm>
        </p:spPr>
        <p:txBody>
          <a:bodyPr>
            <a:normAutofit/>
          </a:bodyPr>
          <a:lstStyle/>
          <a:p>
            <a:r>
              <a:rPr lang="en-US" dirty="0">
                <a:latin typeface="Lexend Deca Medium" pitchFamily="2" charset="77"/>
              </a:rPr>
              <a:t>Check In – What’s Next?</a:t>
            </a:r>
          </a:p>
        </p:txBody>
      </p:sp>
      <p:pic>
        <p:nvPicPr>
          <p:cNvPr id="7" name="Picture 6">
            <a:extLst>
              <a:ext uri="{FF2B5EF4-FFF2-40B4-BE49-F238E27FC236}">
                <a16:creationId xmlns:a16="http://schemas.microsoft.com/office/drawing/2014/main" id="{D80EA398-BD71-4D29-30E8-7260A076ACAC}"/>
              </a:ext>
            </a:extLst>
          </p:cNvPr>
          <p:cNvPicPr>
            <a:picLocks noChangeAspect="1"/>
          </p:cNvPicPr>
          <p:nvPr/>
        </p:nvPicPr>
        <p:blipFill>
          <a:blip r:embed="rId2"/>
          <a:stretch>
            <a:fillRect/>
          </a:stretch>
        </p:blipFill>
        <p:spPr>
          <a:xfrm>
            <a:off x="4709160" y="2439211"/>
            <a:ext cx="3505200" cy="3505200"/>
          </a:xfrm>
          <a:prstGeom prst="rect">
            <a:avLst/>
          </a:prstGeom>
        </p:spPr>
      </p:pic>
    </p:spTree>
    <p:extLst>
      <p:ext uri="{BB962C8B-B14F-4D97-AF65-F5344CB8AC3E}">
        <p14:creationId xmlns:p14="http://schemas.microsoft.com/office/powerpoint/2010/main" val="2182783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5F98-7783-BF7E-5D1F-DFC4F4B919FF}"/>
              </a:ext>
            </a:extLst>
          </p:cNvPr>
          <p:cNvSpPr>
            <a:spLocks noGrp="1"/>
          </p:cNvSpPr>
          <p:nvPr>
            <p:ph type="title"/>
          </p:nvPr>
        </p:nvSpPr>
        <p:spPr>
          <a:xfrm>
            <a:off x="980388" y="777711"/>
            <a:ext cx="5938887" cy="778208"/>
          </a:xfrm>
        </p:spPr>
        <p:txBody>
          <a:bodyPr/>
          <a:lstStyle/>
          <a:p>
            <a:r>
              <a:rPr lang="en-US" dirty="0">
                <a:latin typeface="Lexend Deca Medium" pitchFamily="2" charset="77"/>
              </a:rPr>
              <a:t>Expectations</a:t>
            </a:r>
          </a:p>
        </p:txBody>
      </p:sp>
      <p:sp>
        <p:nvSpPr>
          <p:cNvPr id="3" name="Content Placeholder 2">
            <a:extLst>
              <a:ext uri="{FF2B5EF4-FFF2-40B4-BE49-F238E27FC236}">
                <a16:creationId xmlns:a16="http://schemas.microsoft.com/office/drawing/2014/main" id="{D4A26513-A50C-3EF6-74FC-1156B797A162}"/>
              </a:ext>
            </a:extLst>
          </p:cNvPr>
          <p:cNvSpPr>
            <a:spLocks noGrp="1"/>
          </p:cNvSpPr>
          <p:nvPr>
            <p:ph idx="1"/>
          </p:nvPr>
        </p:nvSpPr>
        <p:spPr>
          <a:xfrm>
            <a:off x="980388" y="1607419"/>
            <a:ext cx="7152959" cy="4472870"/>
          </a:xfrm>
        </p:spPr>
        <p:txBody>
          <a:bodyPr>
            <a:normAutofit/>
          </a:bodyPr>
          <a:lstStyle/>
          <a:p>
            <a:pPr marL="0" indent="0">
              <a:lnSpc>
                <a:spcPct val="100000"/>
              </a:lnSpc>
              <a:spcBef>
                <a:spcPts val="0"/>
              </a:spcBef>
              <a:buNone/>
            </a:pPr>
            <a:r>
              <a:rPr lang="en-CA" sz="1600" b="1" dirty="0">
                <a:effectLst/>
                <a:latin typeface="Lexend Deca Light" pitchFamily="2" charset="77"/>
                <a:ea typeface="Calibri" panose="020F0502020204030204" pitchFamily="34" charset="0"/>
                <a:cs typeface="Calibri" panose="020F0502020204030204" pitchFamily="34" charset="0"/>
              </a:rPr>
              <a:t>Soils in the Environment</a:t>
            </a:r>
            <a:endParaRPr lang="en-CA" sz="1600" b="1"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E1.1 Assess the importance of soils for society and the environment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E2.1 Identify the living and non-living components of soil, and describe the characteristics of healthy soil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E2.2 Identify different substances that are commonly added to, or absorbed by, the soil, and describe their effects on soil health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E2.3 Examine different types of soils found in Ontario, and describe how different soils are suited to growing different types of food, including crops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E2.5 Identify various strategies used to maintain and improve soil health in Ontario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742950" lvl="1" indent="-285750">
              <a:lnSpc>
                <a:spcPct val="100000"/>
              </a:lnSpc>
              <a:spcBef>
                <a:spcPts val="0"/>
              </a:spcBef>
              <a:buFont typeface="Symbol" panose="05050102010706020507" pitchFamily="18" charset="2"/>
              <a:buChar char=""/>
            </a:pPr>
            <a:r>
              <a:rPr lang="en-CA" sz="1600" dirty="0">
                <a:effectLst/>
                <a:latin typeface="Lexend Deca Light" pitchFamily="2" charset="77"/>
                <a:ea typeface="Calibri" panose="020F0502020204030204" pitchFamily="34" charset="0"/>
                <a:cs typeface="Calibri" panose="020F0502020204030204" pitchFamily="34" charset="0"/>
              </a:rPr>
              <a:t>E2.6 Describe the process of composting, and explain some benefits of composting </a:t>
            </a:r>
          </a:p>
          <a:p>
            <a:pPr marL="457200" lvl="1" indent="0">
              <a:lnSpc>
                <a:spcPct val="100000"/>
              </a:lnSpc>
              <a:spcBef>
                <a:spcPts val="0"/>
              </a:spcBef>
              <a:buNone/>
            </a:pPr>
            <a:endParaRPr lang="en-CA" sz="1600" dirty="0">
              <a:effectLst/>
              <a:latin typeface="Lexend Deca Light" pitchFamily="2" charset="77"/>
              <a:ea typeface="Calibri" panose="020F0502020204030204" pitchFamily="34" charset="0"/>
              <a:cs typeface="Times New Roman" panose="02020603050405020304" pitchFamily="18" charset="0"/>
            </a:endParaRPr>
          </a:p>
          <a:p>
            <a:pPr marL="0" indent="0">
              <a:lnSpc>
                <a:spcPct val="100000"/>
              </a:lnSpc>
              <a:spcBef>
                <a:spcPts val="0"/>
              </a:spcBef>
              <a:buNone/>
            </a:pPr>
            <a:r>
              <a:rPr lang="en-CA" sz="1600" b="1" dirty="0">
                <a:effectLst/>
                <a:latin typeface="Lexend Deca Light" pitchFamily="2" charset="77"/>
                <a:ea typeface="Calibri" panose="020F0502020204030204" pitchFamily="34" charset="0"/>
                <a:cs typeface="Calibri" panose="020F0502020204030204" pitchFamily="34" charset="0"/>
              </a:rPr>
              <a:t>Agriculture/Agri-Food Themes</a:t>
            </a:r>
            <a:endParaRPr lang="en-CA" sz="1600" b="1" dirty="0">
              <a:effectLst/>
              <a:latin typeface="Lexend Deca Light" pitchFamily="2" charset="77"/>
              <a:ea typeface="Calibri" panose="020F0502020204030204" pitchFamily="34" charset="0"/>
              <a:cs typeface="Times New Roman" panose="02020603050405020304" pitchFamily="18" charset="0"/>
            </a:endParaRPr>
          </a:p>
          <a:p>
            <a:pPr marL="800100" lvl="1" indent="-342900">
              <a:lnSpc>
                <a:spcPct val="100000"/>
              </a:lnSpc>
              <a:spcBef>
                <a:spcPts val="0"/>
              </a:spcBef>
              <a:buFont typeface="Symbol" panose="05050102010706020507" pitchFamily="18" charset="2"/>
              <a:buChar char=""/>
            </a:pPr>
            <a:r>
              <a:rPr lang="en-CA" sz="1600" dirty="0">
                <a:effectLst/>
                <a:latin typeface="Lexend Deca Light" pitchFamily="2" charset="77"/>
                <a:ea typeface="Times New Roman" panose="02020603050405020304" pitchFamily="18" charset="0"/>
                <a:cs typeface="Calibri" panose="020F0502020204030204" pitchFamily="34" charset="0"/>
              </a:rPr>
              <a:t>Soil literally impacts every bite we take. Soil health is a crucial component of agriculture. </a:t>
            </a:r>
            <a:endParaRPr lang="en-CA" sz="1600" dirty="0">
              <a:effectLst/>
              <a:latin typeface="Lexend Deca Light" pitchFamily="2" charset="77"/>
              <a:ea typeface="Calibri" panose="020F0502020204030204" pitchFamily="34" charset="0"/>
              <a:cs typeface="Times New Roman" panose="02020603050405020304" pitchFamily="18" charset="0"/>
            </a:endParaRPr>
          </a:p>
          <a:p>
            <a:pPr marL="0" lvl="0" indent="0">
              <a:buNone/>
            </a:pPr>
            <a:endParaRPr lang="en-CA" sz="1600" dirty="0">
              <a:effectLst/>
              <a:latin typeface="Lexend Deca Light" pitchFamily="2" charset="77"/>
              <a:ea typeface="Calibri" panose="020F0502020204030204" pitchFamily="34" charset="0"/>
              <a:cs typeface="Times New Roman" panose="02020603050405020304" pitchFamily="18" charset="0"/>
            </a:endParaRPr>
          </a:p>
          <a:p>
            <a:pPr marL="0" indent="0">
              <a:lnSpc>
                <a:spcPct val="120000"/>
              </a:lnSpc>
              <a:spcBef>
                <a:spcPts val="0"/>
              </a:spcBef>
              <a:buNone/>
            </a:pPr>
            <a:endParaRPr lang="en-US" sz="3200" dirty="0">
              <a:latin typeface="Lexend Deca Light" pitchFamily="2" charset="77"/>
            </a:endParaRPr>
          </a:p>
        </p:txBody>
      </p:sp>
    </p:spTree>
    <p:extLst>
      <p:ext uri="{BB962C8B-B14F-4D97-AF65-F5344CB8AC3E}">
        <p14:creationId xmlns:p14="http://schemas.microsoft.com/office/powerpoint/2010/main" val="3588711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92500" lnSpcReduction="20000"/>
          </a:bodyPr>
          <a:lstStyle/>
          <a:p>
            <a:r>
              <a:rPr lang="en-US" dirty="0">
                <a:latin typeface="Lexend Deca Medium" pitchFamily="2" charset="77"/>
              </a:rPr>
              <a:t>Stage 4</a:t>
            </a:r>
          </a:p>
          <a:p>
            <a:r>
              <a:rPr lang="en-US" dirty="0">
                <a:latin typeface="Lexend Deca Medium" pitchFamily="2" charset="77"/>
              </a:rPr>
              <a:t>Lesson 1: What is Soil?</a:t>
            </a:r>
            <a:endParaRPr lang="en-CA" dirty="0">
              <a:latin typeface="Lexend Deca Medium" pitchFamily="2" charset="77"/>
            </a:endParaRPr>
          </a:p>
        </p:txBody>
      </p:sp>
      <p:sp>
        <p:nvSpPr>
          <p:cNvPr id="6" name="Rectangle 5">
            <a:extLst>
              <a:ext uri="{FF2B5EF4-FFF2-40B4-BE49-F238E27FC236}">
                <a16:creationId xmlns:a16="http://schemas.microsoft.com/office/drawing/2014/main" id="{EF6C1DF0-E920-6C57-F20B-5E51B3DD6DD9}"/>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a:extLst>
              <a:ext uri="{FF2B5EF4-FFF2-40B4-BE49-F238E27FC236}">
                <a16:creationId xmlns:a16="http://schemas.microsoft.com/office/drawing/2014/main" id="{92687CF8-E807-FA0B-3E67-C2A6FC6C062C}"/>
              </a:ext>
            </a:extLst>
          </p:cNvPr>
          <p:cNvSpPr txBox="1">
            <a:spLocks/>
          </p:cNvSpPr>
          <p:nvPr/>
        </p:nvSpPr>
        <p:spPr>
          <a:xfrm>
            <a:off x="529779" y="6030622"/>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16022720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A110-8075-4B96-AA4F-F5B9C77F6EE0}"/>
              </a:ext>
            </a:extLst>
          </p:cNvPr>
          <p:cNvSpPr>
            <a:spLocks noGrp="1"/>
          </p:cNvSpPr>
          <p:nvPr>
            <p:ph type="title"/>
          </p:nvPr>
        </p:nvSpPr>
        <p:spPr>
          <a:xfrm>
            <a:off x="1125912" y="897874"/>
            <a:ext cx="5938887" cy="786547"/>
          </a:xfrm>
        </p:spPr>
        <p:txBody>
          <a:bodyPr/>
          <a:lstStyle/>
          <a:p>
            <a:r>
              <a:rPr lang="en-US" dirty="0">
                <a:latin typeface="Lexend Deca Medium" pitchFamily="2" charset="77"/>
              </a:rPr>
              <a:t>Learning Goals</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56B0F822-BDF1-49A4-9AB8-F82594FFB5D0}"/>
              </a:ext>
            </a:extLst>
          </p:cNvPr>
          <p:cNvSpPr>
            <a:spLocks noGrp="1"/>
          </p:cNvSpPr>
          <p:nvPr>
            <p:ph idx="1"/>
          </p:nvPr>
        </p:nvSpPr>
        <p:spPr>
          <a:xfrm>
            <a:off x="971908" y="1540042"/>
            <a:ext cx="7670375" cy="4607577"/>
          </a:xfrm>
        </p:spPr>
        <p:txBody>
          <a:bodyPr>
            <a:normAutofit/>
          </a:bodyPr>
          <a:lstStyle/>
          <a:p>
            <a:pPr marL="0" indent="0">
              <a:buNone/>
            </a:pPr>
            <a:endParaRPr lang="en-CA" sz="2000" dirty="0">
              <a:effectLst/>
              <a:latin typeface="Lexend Deca Light" pitchFamily="2" charset="77"/>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en-CA" sz="2000" dirty="0">
                <a:solidFill>
                  <a:srgbClr val="000000"/>
                </a:solidFill>
                <a:effectLst/>
                <a:latin typeface="Lexend Deca Light" pitchFamily="2" charset="77"/>
                <a:ea typeface="Calibri" panose="020F0502020204030204" pitchFamily="34" charset="0"/>
                <a:cs typeface="Times New Roman" panose="02020603050405020304" pitchFamily="18" charset="0"/>
              </a:rPr>
              <a:t>Understand the importance of soil and soil health.</a:t>
            </a:r>
          </a:p>
          <a:p>
            <a:pPr marL="342900" lvl="0" indent="-342900">
              <a:buFont typeface="Symbol" panose="05050102010706020507" pitchFamily="18" charset="2"/>
              <a:buChar char=""/>
            </a:pPr>
            <a:r>
              <a:rPr lang="en-CA" sz="2000" dirty="0">
                <a:solidFill>
                  <a:srgbClr val="000000"/>
                </a:solidFill>
                <a:effectLst/>
                <a:latin typeface="Lexend Deca Light" pitchFamily="2" charset="77"/>
                <a:ea typeface="Calibri" panose="020F0502020204030204" pitchFamily="34" charset="0"/>
                <a:cs typeface="Times New Roman" panose="02020603050405020304" pitchFamily="18" charset="0"/>
              </a:rPr>
              <a:t>Understand soil composition.</a:t>
            </a:r>
            <a:endParaRPr lang="en-CA" sz="2000" dirty="0">
              <a:effectLst/>
              <a:latin typeface="Lexend Deca Light" pitchFamily="2" charset="77"/>
              <a:ea typeface="Calibri" panose="020F0502020204030204" pitchFamily="34" charset="0"/>
              <a:cs typeface="Times New Roman" panose="02020603050405020304" pitchFamily="18" charset="0"/>
            </a:endParaRPr>
          </a:p>
          <a:p>
            <a:pPr marL="0" indent="0">
              <a:lnSpc>
                <a:spcPct val="100000"/>
              </a:lnSpc>
              <a:spcBef>
                <a:spcPts val="2400"/>
              </a:spcBef>
              <a:buNone/>
            </a:pPr>
            <a:endParaRPr lang="en-US" sz="2000" dirty="0">
              <a:latin typeface="Lexend Deca Light" pitchFamily="2" charset="77"/>
            </a:endParaRPr>
          </a:p>
        </p:txBody>
      </p:sp>
      <p:pic>
        <p:nvPicPr>
          <p:cNvPr id="5" name="Picture 4" descr="A picture containing text, sign, vector graphics&#10;&#10;Description automatically generated">
            <a:extLst>
              <a:ext uri="{FF2B5EF4-FFF2-40B4-BE49-F238E27FC236}">
                <a16:creationId xmlns:a16="http://schemas.microsoft.com/office/drawing/2014/main" id="{72F22970-8735-471F-A6E0-5DFAF71DCC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555374">
            <a:off x="7314514" y="4749953"/>
            <a:ext cx="1946162" cy="1942021"/>
          </a:xfrm>
          <a:prstGeom prst="rect">
            <a:avLst/>
          </a:prstGeom>
        </p:spPr>
      </p:pic>
    </p:spTree>
    <p:extLst>
      <p:ext uri="{BB962C8B-B14F-4D97-AF65-F5344CB8AC3E}">
        <p14:creationId xmlns:p14="http://schemas.microsoft.com/office/powerpoint/2010/main" val="359935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FA7C1-4DA7-3F4E-557E-DC59F3E29ACA}"/>
              </a:ext>
            </a:extLst>
          </p:cNvPr>
          <p:cNvSpPr>
            <a:spLocks noGrp="1"/>
          </p:cNvSpPr>
          <p:nvPr>
            <p:ph type="title"/>
          </p:nvPr>
        </p:nvSpPr>
        <p:spPr>
          <a:xfrm>
            <a:off x="1172893" y="777711"/>
            <a:ext cx="5938887" cy="778208"/>
          </a:xfrm>
        </p:spPr>
        <p:txBody>
          <a:bodyPr/>
          <a:lstStyle/>
          <a:p>
            <a:r>
              <a:rPr lang="en-US" dirty="0">
                <a:latin typeface="Lexend Deca Medium" pitchFamily="2" charset="77"/>
              </a:rPr>
              <a:t>Minds ON!</a:t>
            </a:r>
          </a:p>
        </p:txBody>
      </p:sp>
      <p:sp>
        <p:nvSpPr>
          <p:cNvPr id="3" name="Content Placeholder 2">
            <a:extLst>
              <a:ext uri="{FF2B5EF4-FFF2-40B4-BE49-F238E27FC236}">
                <a16:creationId xmlns:a16="http://schemas.microsoft.com/office/drawing/2014/main" id="{20053B9B-ABF5-7BC2-301C-00D096A6B001}"/>
              </a:ext>
            </a:extLst>
          </p:cNvPr>
          <p:cNvSpPr>
            <a:spLocks noGrp="1"/>
          </p:cNvSpPr>
          <p:nvPr>
            <p:ph idx="1"/>
          </p:nvPr>
        </p:nvSpPr>
        <p:spPr>
          <a:xfrm>
            <a:off x="1172893" y="1555919"/>
            <a:ext cx="7418895" cy="4736554"/>
          </a:xfrm>
        </p:spPr>
        <p:txBody>
          <a:bodyPr>
            <a:normAutofit/>
          </a:bodyPr>
          <a:lstStyle/>
          <a:p>
            <a:pPr marL="0" indent="0">
              <a:buNone/>
            </a:pPr>
            <a:r>
              <a:rPr lang="en-US" sz="2000" dirty="0">
                <a:latin typeface="Lexend Deca Medium" pitchFamily="2" charset="77"/>
              </a:rPr>
              <a:t>What is going on in this picture?</a:t>
            </a:r>
          </a:p>
          <a:p>
            <a:pPr marL="0" indent="0">
              <a:buNone/>
            </a:pPr>
            <a:r>
              <a:rPr lang="en-US" sz="2000" dirty="0">
                <a:latin typeface="Lexend Deca Medium" pitchFamily="2" charset="77"/>
              </a:rPr>
              <a:t>What do you see that makes you say that?</a:t>
            </a:r>
          </a:p>
        </p:txBody>
      </p:sp>
      <p:pic>
        <p:nvPicPr>
          <p:cNvPr id="4" name="Picture 3">
            <a:extLst>
              <a:ext uri="{FF2B5EF4-FFF2-40B4-BE49-F238E27FC236}">
                <a16:creationId xmlns:a16="http://schemas.microsoft.com/office/drawing/2014/main" id="{69E19788-B7D1-5B9B-EBDB-B380010C96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5782" y="2525706"/>
            <a:ext cx="4492436" cy="3369327"/>
          </a:xfrm>
          <a:prstGeom prst="round2DiagRect">
            <a:avLst/>
          </a:prstGeom>
        </p:spPr>
      </p:pic>
    </p:spTree>
    <p:extLst>
      <p:ext uri="{BB962C8B-B14F-4D97-AF65-F5344CB8AC3E}">
        <p14:creationId xmlns:p14="http://schemas.microsoft.com/office/powerpoint/2010/main" val="3003949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7542A-FA5F-3D2B-FB9A-68939C322DCA}"/>
              </a:ext>
            </a:extLst>
          </p:cNvPr>
          <p:cNvSpPr>
            <a:spLocks noGrp="1"/>
          </p:cNvSpPr>
          <p:nvPr>
            <p:ph type="title"/>
          </p:nvPr>
        </p:nvSpPr>
        <p:spPr>
          <a:xfrm>
            <a:off x="1077417" y="787190"/>
            <a:ext cx="5938887" cy="778208"/>
          </a:xfrm>
        </p:spPr>
        <p:txBody>
          <a:bodyPr/>
          <a:lstStyle/>
          <a:p>
            <a:r>
              <a:rPr lang="en-US" dirty="0">
                <a:latin typeface="Lexend Deca Medium" pitchFamily="2" charset="77"/>
              </a:rPr>
              <a:t>Photosynthesis</a:t>
            </a:r>
          </a:p>
        </p:txBody>
      </p:sp>
      <p:pic>
        <p:nvPicPr>
          <p:cNvPr id="7" name="Picture Placeholder 5">
            <a:extLst>
              <a:ext uri="{FF2B5EF4-FFF2-40B4-BE49-F238E27FC236}">
                <a16:creationId xmlns:a16="http://schemas.microsoft.com/office/drawing/2014/main" id="{67A1F099-CBDD-CE28-7BF6-CCF47730B314}"/>
              </a:ext>
            </a:extLst>
          </p:cNvPr>
          <p:cNvPicPr>
            <a:picLocks noChangeAspect="1"/>
          </p:cNvPicPr>
          <p:nvPr/>
        </p:nvPicPr>
        <p:blipFill>
          <a:blip r:embed="rId3" cstate="screen">
            <a:extLst>
              <a:ext uri="{28A0092B-C50C-407E-A947-70E740481C1C}">
                <a14:useLocalDpi xmlns:a14="http://schemas.microsoft.com/office/drawing/2010/main"/>
              </a:ext>
            </a:extLst>
          </a:blip>
          <a:srcRect t="-1" b="-15"/>
          <a:stretch/>
        </p:blipFill>
        <p:spPr>
          <a:xfrm>
            <a:off x="1554042" y="1905801"/>
            <a:ext cx="6035916" cy="3705727"/>
          </a:xfrm>
          <a:prstGeom prst="rect">
            <a:avLst/>
          </a:prstGeom>
          <a:ln>
            <a:noFill/>
          </a:ln>
        </p:spPr>
      </p:pic>
    </p:spTree>
    <p:extLst>
      <p:ext uri="{BB962C8B-B14F-4D97-AF65-F5344CB8AC3E}">
        <p14:creationId xmlns:p14="http://schemas.microsoft.com/office/powerpoint/2010/main" val="3266364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0EFF22-5106-A96B-6899-716345DBD063}"/>
              </a:ext>
            </a:extLst>
          </p:cNvPr>
          <p:cNvSpPr>
            <a:spLocks noGrp="1"/>
          </p:cNvSpPr>
          <p:nvPr>
            <p:ph type="title"/>
          </p:nvPr>
        </p:nvSpPr>
        <p:spPr>
          <a:xfrm>
            <a:off x="1086266" y="825692"/>
            <a:ext cx="5938887" cy="778208"/>
          </a:xfrm>
        </p:spPr>
        <p:txBody>
          <a:bodyPr/>
          <a:lstStyle/>
          <a:p>
            <a:r>
              <a:rPr lang="en-US" dirty="0">
                <a:latin typeface="Lexend Deca Medium" pitchFamily="2" charset="77"/>
              </a:rPr>
              <a:t>What is Soil?</a:t>
            </a:r>
            <a:endParaRPr lang="en-CA" dirty="0">
              <a:latin typeface="Lexend Deca Medium" pitchFamily="2" charset="77"/>
            </a:endParaRPr>
          </a:p>
        </p:txBody>
      </p:sp>
      <p:sp>
        <p:nvSpPr>
          <p:cNvPr id="8" name="TextBox 7">
            <a:extLst>
              <a:ext uri="{FF2B5EF4-FFF2-40B4-BE49-F238E27FC236}">
                <a16:creationId xmlns:a16="http://schemas.microsoft.com/office/drawing/2014/main" id="{2119E252-D309-386D-A8D9-1FC42BDA9CE9}"/>
              </a:ext>
            </a:extLst>
          </p:cNvPr>
          <p:cNvSpPr txBox="1"/>
          <p:nvPr/>
        </p:nvSpPr>
        <p:spPr>
          <a:xfrm>
            <a:off x="1086266" y="1603900"/>
            <a:ext cx="6920565" cy="707886"/>
          </a:xfrm>
          <a:prstGeom prst="rect">
            <a:avLst/>
          </a:prstGeom>
          <a:noFill/>
        </p:spPr>
        <p:txBody>
          <a:bodyPr wrap="square" rtlCol="0">
            <a:spAutoFit/>
          </a:bodyPr>
          <a:lstStyle/>
          <a:p>
            <a:r>
              <a:rPr lang="en-US" sz="2000" dirty="0">
                <a:solidFill>
                  <a:schemeClr val="tx1"/>
                </a:solidFill>
                <a:latin typeface="Lexend Deca Light" pitchFamily="2" charset="77"/>
              </a:rPr>
              <a:t>Watch the video to learn what soil is made of:</a:t>
            </a:r>
          </a:p>
          <a:p>
            <a:endParaRPr lang="en-US" sz="2000" dirty="0">
              <a:latin typeface="Lexend Deca Light" pitchFamily="2" charset="77"/>
            </a:endParaRPr>
          </a:p>
        </p:txBody>
      </p:sp>
      <p:pic>
        <p:nvPicPr>
          <p:cNvPr id="12" name="Online Media 11" descr="What's the Dirt on ... Dirt?">
            <a:hlinkClick r:id="" action="ppaction://media"/>
            <a:extLst>
              <a:ext uri="{FF2B5EF4-FFF2-40B4-BE49-F238E27FC236}">
                <a16:creationId xmlns:a16="http://schemas.microsoft.com/office/drawing/2014/main" id="{0CC01DD9-3DEA-B68C-43F3-36D15C0E5B79}"/>
              </a:ext>
            </a:extLst>
          </p:cNvPr>
          <p:cNvPicPr>
            <a:picLocks noRot="1" noChangeAspect="1"/>
          </p:cNvPicPr>
          <p:nvPr>
            <a:videoFile r:link="rId1"/>
          </p:nvPr>
        </p:nvPicPr>
        <p:blipFill>
          <a:blip r:embed="rId4"/>
          <a:stretch>
            <a:fillRect/>
          </a:stretch>
        </p:blipFill>
        <p:spPr>
          <a:xfrm>
            <a:off x="2087560" y="2475444"/>
            <a:ext cx="4917975" cy="2778656"/>
          </a:xfrm>
          <a:prstGeom prst="rect">
            <a:avLst/>
          </a:prstGeom>
        </p:spPr>
      </p:pic>
    </p:spTree>
    <p:extLst>
      <p:ext uri="{BB962C8B-B14F-4D97-AF65-F5344CB8AC3E}">
        <p14:creationId xmlns:p14="http://schemas.microsoft.com/office/powerpoint/2010/main" val="1959255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12"/>
                </p:tgtEl>
              </p:cMediaNode>
            </p:video>
            <p:seq concurrent="1" nextAc="seek">
              <p:cTn id="8" restart="whenNotActive" fill="hold" evtFilter="cancelBubble" nodeType="interactiveSeq">
                <p:stCondLst>
                  <p:cond evt="onClick" delay="0">
                    <p:tgtEl>
                      <p:spTgt spid="1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2"/>
                                        </p:tgtEl>
                                      </p:cBhvr>
                                    </p:cmd>
                                  </p:childTnLst>
                                </p:cTn>
                              </p:par>
                            </p:childTnLst>
                          </p:cTn>
                        </p:par>
                      </p:childTnLst>
                    </p:cTn>
                  </p:par>
                </p:childTnLst>
              </p:cTn>
              <p:nextCondLst>
                <p:cond evt="onClick" delay="0">
                  <p:tgtEl>
                    <p:spTgt spid="1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6ADAB4E-0990-2051-2AD4-F28C1A42C4DF}"/>
              </a:ext>
            </a:extLst>
          </p:cNvPr>
          <p:cNvSpPr>
            <a:spLocks noGrp="1"/>
          </p:cNvSpPr>
          <p:nvPr>
            <p:ph idx="1"/>
          </p:nvPr>
        </p:nvSpPr>
        <p:spPr>
          <a:xfrm>
            <a:off x="862552" y="1262855"/>
            <a:ext cx="7418895" cy="4736554"/>
          </a:xfrm>
        </p:spPr>
        <p:txBody>
          <a:bodyPr>
            <a:normAutofit/>
          </a:bodyPr>
          <a:lstStyle/>
          <a:p>
            <a:pPr marL="0" indent="0" algn="ctr">
              <a:buNone/>
            </a:pPr>
            <a:endParaRPr lang="en-US" sz="4000" dirty="0">
              <a:solidFill>
                <a:schemeClr val="accent2"/>
              </a:solidFill>
              <a:latin typeface="Lexend Deca Medium" pitchFamily="2" charset="77"/>
            </a:endParaRPr>
          </a:p>
          <a:p>
            <a:pPr marL="0" indent="0" algn="ctr">
              <a:buNone/>
            </a:pPr>
            <a:endParaRPr lang="en-US" sz="4000" dirty="0">
              <a:solidFill>
                <a:schemeClr val="accent2"/>
              </a:solidFill>
              <a:latin typeface="Lexend Deca Medium" pitchFamily="2" charset="77"/>
            </a:endParaRPr>
          </a:p>
          <a:p>
            <a:pPr marL="0" indent="0" algn="ctr">
              <a:buNone/>
            </a:pPr>
            <a:r>
              <a:rPr lang="en-US" sz="4000" dirty="0">
                <a:solidFill>
                  <a:schemeClr val="accent2"/>
                </a:solidFill>
                <a:latin typeface="Lexend Deca Medium" pitchFamily="2" charset="77"/>
              </a:rPr>
              <a:t>What surprised you?</a:t>
            </a:r>
          </a:p>
          <a:p>
            <a:pPr marL="0" indent="0" algn="ctr">
              <a:buNone/>
            </a:pPr>
            <a:endParaRPr lang="en-US" sz="1800" dirty="0">
              <a:solidFill>
                <a:schemeClr val="accent2"/>
              </a:solidFill>
              <a:latin typeface="Lexend Deca Medium" pitchFamily="2" charset="77"/>
            </a:endParaRPr>
          </a:p>
          <a:p>
            <a:pPr marL="0" indent="0" algn="ctr">
              <a:buNone/>
            </a:pPr>
            <a:r>
              <a:rPr lang="en-US" sz="4000" dirty="0">
                <a:solidFill>
                  <a:schemeClr val="accent2"/>
                </a:solidFill>
                <a:latin typeface="Lexend Deca Medium" pitchFamily="2" charset="77"/>
              </a:rPr>
              <a:t>What do you wonder?</a:t>
            </a:r>
          </a:p>
        </p:txBody>
      </p:sp>
    </p:spTree>
    <p:extLst>
      <p:ext uri="{BB962C8B-B14F-4D97-AF65-F5344CB8AC3E}">
        <p14:creationId xmlns:p14="http://schemas.microsoft.com/office/powerpoint/2010/main" val="28734580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11993</TotalTime>
  <Words>2094</Words>
  <Application>Microsoft Macintosh PowerPoint</Application>
  <PresentationFormat>On-screen Show (4:3)</PresentationFormat>
  <Paragraphs>219</Paragraphs>
  <Slides>22</Slides>
  <Notes>21</Notes>
  <HiddenSlides>0</HiddenSlides>
  <MMClips>2</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22</vt:i4>
      </vt:variant>
    </vt:vector>
  </HeadingPairs>
  <TitlesOfParts>
    <vt:vector size="38" baseType="lpstr">
      <vt:lpstr>Adobe Clean DC</vt:lpstr>
      <vt:lpstr>Arial</vt:lpstr>
      <vt:lpstr>Arial Rounded MT Bold</vt:lpstr>
      <vt:lpstr>Calibri</vt:lpstr>
      <vt:lpstr>Century Gothic</vt:lpstr>
      <vt:lpstr>Helvetica</vt:lpstr>
      <vt:lpstr>IIKLH K+ Arial MT</vt:lpstr>
      <vt:lpstr>Lexend Deca Light</vt:lpstr>
      <vt:lpstr>Lexend Deca Medium</vt:lpstr>
      <vt:lpstr>Lexend Deca SemiBold</vt:lpstr>
      <vt:lpstr>nyt-imperial</vt:lpstr>
      <vt:lpstr>Open Sans ExtraBold</vt:lpstr>
      <vt:lpstr>Open Sans Light</vt:lpstr>
      <vt:lpstr>Segoe UI</vt:lpstr>
      <vt:lpstr>Symbol</vt:lpstr>
      <vt:lpstr>Office Theme</vt:lpstr>
      <vt:lpstr>PowerPoint Presentation</vt:lpstr>
      <vt:lpstr>A Note for Teachers</vt:lpstr>
      <vt:lpstr>Expectations</vt:lpstr>
      <vt:lpstr>PowerPoint Presentation</vt:lpstr>
      <vt:lpstr>Learning Goals</vt:lpstr>
      <vt:lpstr>Minds ON!</vt:lpstr>
      <vt:lpstr>Photosynthesis</vt:lpstr>
      <vt:lpstr>What is Soil?</vt:lpstr>
      <vt:lpstr>PowerPoint Presentation</vt:lpstr>
      <vt:lpstr>PowerPoint Presentation</vt:lpstr>
      <vt:lpstr>PowerPoint Presentation</vt:lpstr>
      <vt:lpstr>PowerPoint Presentation</vt:lpstr>
      <vt:lpstr>Investigating Soil Health</vt:lpstr>
      <vt:lpstr>Living Components of Soil</vt:lpstr>
      <vt:lpstr>Living Components of Soil</vt:lpstr>
      <vt:lpstr>Non-Living Components of Soil</vt:lpstr>
      <vt:lpstr>Non-Living Components of Soil</vt:lpstr>
      <vt:lpstr>ACTION 1 :  Worm Survey</vt:lpstr>
      <vt:lpstr>ACTION 2: Composting</vt:lpstr>
      <vt:lpstr>ACTION 3: Underwear Test</vt:lpstr>
      <vt:lpstr>Wrap Up</vt:lpstr>
      <vt:lpstr>Check In – 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Ratz</dc:creator>
  <cp:lastModifiedBy>Nicole Koopstra</cp:lastModifiedBy>
  <cp:revision>231</cp:revision>
  <cp:lastPrinted>2023-02-21T20:07:05Z</cp:lastPrinted>
  <dcterms:created xsi:type="dcterms:W3CDTF">2022-06-20T17:57:32Z</dcterms:created>
  <dcterms:modified xsi:type="dcterms:W3CDTF">2024-10-03T18:04:41Z</dcterms:modified>
</cp:coreProperties>
</file>